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2" name="Google Shape;9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d89f0ef01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d89f0ef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8d89f0ef01_0_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d89f0ef01_2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d89f0ef0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8d89f0ef01_2_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d89f0ef01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d89f0ef0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8d89f0ef01_0_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d89f0ef01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d89f0ef0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8d89f0ef01_0_4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d89f0ef01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d89f0ef0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8d89f0ef01_1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110dd2a69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110dd2a6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9110dd2a69_0_7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110dd2a69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110dd2a6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9110dd2a69_0_1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d89f0ef01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89f0e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8d89f0ef01_0_6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d89f0ef01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d89f0e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8d89f0ef01_0_7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d89f0ef01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d89f0ef0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8d89f0ef01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71fd55a3a_2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71fd55a3a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871fd55a3a_24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d89f0ef01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d89f0e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8d89f0ef01_0_7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d89f0ef01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d89f0ef0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8d89f0ef01_0_10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71fd55a3a_24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32" name="Google Shape;332;g871fd55a3a_24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110dd2a69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110dd2a6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9110dd2a69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110dd2a69_1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110dd2a6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9110dd2a69_1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110dd2a69_2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110dd2a6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9110dd2a69_2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70e541e7b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70e541e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50">
                <a:solidFill>
                  <a:srgbClr val="555555"/>
                </a:solidFill>
                <a:highlight>
                  <a:srgbClr val="FFFFFF"/>
                </a:highlight>
                <a:latin typeface="Arial"/>
                <a:ea typeface="Arial"/>
                <a:cs typeface="Arial"/>
                <a:sym typeface="Arial"/>
              </a:rPr>
              <a:t>There is an enormous amount of textual material, and it is only growing every single day. Therefore, there is a great need to reduce much of this text data to shorter, focused summaries that capture the salient details, both so we can navigate it more effectively as well as check whether the larger documents contain the information that we are looking for.</a:t>
            </a:r>
            <a:endParaRPr sz="1150">
              <a:solidFill>
                <a:srgbClr val="555555"/>
              </a:solidFill>
              <a:highlight>
                <a:srgbClr val="FFFFFF"/>
              </a:highlight>
              <a:latin typeface="Arial"/>
              <a:ea typeface="Arial"/>
              <a:cs typeface="Arial"/>
              <a:sym typeface="Arial"/>
            </a:endParaRPr>
          </a:p>
          <a:p>
            <a:pPr indent="0" lvl="0" marL="0" rtl="0" algn="l">
              <a:lnSpc>
                <a:spcPct val="100000"/>
              </a:lnSpc>
              <a:spcBef>
                <a:spcPts val="1400"/>
              </a:spcBef>
              <a:spcAft>
                <a:spcPts val="0"/>
              </a:spcAft>
              <a:buNone/>
            </a:pPr>
            <a:r>
              <a:t/>
            </a:r>
            <a:endParaRPr/>
          </a:p>
        </p:txBody>
      </p:sp>
      <p:sp>
        <p:nvSpPr>
          <p:cNvPr id="107" name="Google Shape;107;g870e541e7b_2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5" name="Google Shape;115;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c26897bbe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c26897b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8c26897bbe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d89f0ef01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d89f0ef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8d89f0ef01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c26897bbe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c26897b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8c26897bbe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110dd2a69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110dd2a6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9110dd2a69_0_2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d89f0ef01_2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d89f0ef0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8d89f0ef01_2_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1" name="Google Shape;21;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2"/>
          <p:cNvPicPr preferRelativeResize="0"/>
          <p:nvPr/>
        </p:nvPicPr>
        <p:blipFill rotWithShape="1">
          <a:blip r:embed="rId2">
            <a:alphaModFix/>
          </a:blip>
          <a:srcRect b="0" l="0" r="0" t="0"/>
          <a:stretch/>
        </p:blipFill>
        <p:spPr>
          <a:xfrm>
            <a:off x="0" y="3485037"/>
            <a:ext cx="9144000" cy="3372900"/>
          </a:xfrm>
          <a:prstGeom prst="rect">
            <a:avLst/>
          </a:prstGeom>
          <a:noFill/>
          <a:ln>
            <a:noFill/>
          </a:ln>
        </p:spPr>
      </p:pic>
      <p:pic>
        <p:nvPicPr>
          <p:cNvPr id="23" name="Google Shape;23;p2"/>
          <p:cNvPicPr preferRelativeResize="0"/>
          <p:nvPr/>
        </p:nvPicPr>
        <p:blipFill rotWithShape="1">
          <a:blip r:embed="rId3">
            <a:alphaModFix/>
          </a:blip>
          <a:srcRect b="0" l="0" r="0" t="0"/>
          <a:stretch/>
        </p:blipFill>
        <p:spPr>
          <a:xfrm>
            <a:off x="0" y="0"/>
            <a:ext cx="9144000" cy="2261100"/>
          </a:xfrm>
          <a:prstGeom prst="rect">
            <a:avLst/>
          </a:prstGeom>
          <a:noFill/>
          <a:ln>
            <a:noFill/>
          </a:ln>
        </p:spPr>
      </p:pic>
      <p:sp>
        <p:nvSpPr>
          <p:cNvPr id="24" name="Google Shape;24;p2"/>
          <p:cNvSpPr txBox="1"/>
          <p:nvPr>
            <p:ph idx="1" type="subTitle"/>
          </p:nvPr>
        </p:nvSpPr>
        <p:spPr>
          <a:xfrm>
            <a:off x="1385554" y="5105400"/>
            <a:ext cx="6400800"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chemeClr val="lt2"/>
              </a:buClr>
              <a:buSzPts val="3200"/>
              <a:buFont typeface="Arial"/>
              <a:buNone/>
              <a:defRPr b="0" i="0" sz="3200" u="none" cap="none" strike="noStrike">
                <a:solidFill>
                  <a:schemeClr val="lt2"/>
                </a:solidFill>
                <a:latin typeface="Arial"/>
                <a:ea typeface="Arial"/>
                <a:cs typeface="Arial"/>
                <a:sym typeface="Arial"/>
              </a:defRPr>
            </a:lvl1pPr>
            <a:lvl2pPr indent="0" lvl="1" marL="45720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5" name="Google Shape;25;p2"/>
          <p:cNvSpPr txBox="1"/>
          <p:nvPr>
            <p:ph type="ctrTitle"/>
          </p:nvPr>
        </p:nvSpPr>
        <p:spPr>
          <a:xfrm>
            <a:off x="717518" y="3485037"/>
            <a:ext cx="7772400" cy="1470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b="1" i="0" sz="44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pic>
        <p:nvPicPr>
          <p:cNvPr id="26" name="Google Shape;26;p2"/>
          <p:cNvPicPr preferRelativeResize="0"/>
          <p:nvPr/>
        </p:nvPicPr>
        <p:blipFill>
          <a:blip r:embed="rId4">
            <a:alphaModFix/>
          </a:blip>
          <a:stretch>
            <a:fillRect/>
          </a:stretch>
        </p:blipFill>
        <p:spPr>
          <a:xfrm>
            <a:off x="3005512" y="317848"/>
            <a:ext cx="3132975" cy="2908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1"/>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80" name="Google Shape;80;p11"/>
          <p:cNvSpPr txBox="1"/>
          <p:nvPr>
            <p:ph idx="1" type="body"/>
          </p:nvPr>
        </p:nvSpPr>
        <p:spPr>
          <a:xfrm rot="5400000">
            <a:off x="2308948" y="-251550"/>
            <a:ext cx="4526100" cy="82296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1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2" name="Google Shape;82;p1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3" name="Google Shape;83;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2"/>
          <p:cNvSpPr txBox="1"/>
          <p:nvPr>
            <p:ph type="title"/>
          </p:nvPr>
        </p:nvSpPr>
        <p:spPr>
          <a:xfrm rot="5400000">
            <a:off x="4732348" y="2171688"/>
            <a:ext cx="5851500" cy="20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86" name="Google Shape;86;p12"/>
          <p:cNvSpPr txBox="1"/>
          <p:nvPr>
            <p:ph idx="1" type="body"/>
          </p:nvPr>
        </p:nvSpPr>
        <p:spPr>
          <a:xfrm rot="5400000">
            <a:off x="541348" y="190486"/>
            <a:ext cx="5851500" cy="60198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8" name="Google Shape;88;p1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9" name="Google Shape;89;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29" name="Google Shape;29;p3"/>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Arial"/>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35" name="Google Shape;35;p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888888"/>
              </a:buClr>
              <a:buSzPts val="3200"/>
              <a:buFont typeface="Arial"/>
              <a:buNone/>
              <a:defRPr b="0" i="0" sz="2000" u="none" cap="none" strike="noStrike">
                <a:solidFill>
                  <a:srgbClr val="888888"/>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2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24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20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20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9pPr>
          </a:lstStyle>
          <a:p/>
        </p:txBody>
      </p:sp>
      <p:sp>
        <p:nvSpPr>
          <p:cNvPr id="36" name="Google Shape;36;p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5"/>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41" name="Google Shape;41;p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4" name="Google Shape;44;p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6"/>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48" name="Google Shape;48;p6"/>
          <p:cNvSpPr txBox="1"/>
          <p:nvPr>
            <p:ph idx="1" type="body"/>
          </p:nvPr>
        </p:nvSpPr>
        <p:spPr>
          <a:xfrm>
            <a:off x="457200" y="1686071"/>
            <a:ext cx="40401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9pPr>
          </a:lstStyle>
          <a:p/>
        </p:txBody>
      </p:sp>
      <p:sp>
        <p:nvSpPr>
          <p:cNvPr id="49" name="Google Shape;49;p6"/>
          <p:cNvSpPr txBox="1"/>
          <p:nvPr>
            <p:ph idx="2" type="body"/>
          </p:nvPr>
        </p:nvSpPr>
        <p:spPr>
          <a:xfrm>
            <a:off x="457200" y="2325833"/>
            <a:ext cx="4040100" cy="38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0" name="Google Shape;50;p6"/>
          <p:cNvSpPr txBox="1"/>
          <p:nvPr>
            <p:ph idx="3" type="body"/>
          </p:nvPr>
        </p:nvSpPr>
        <p:spPr>
          <a:xfrm>
            <a:off x="4645025" y="1680141"/>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9pPr>
          </a:lstStyle>
          <a:p/>
        </p:txBody>
      </p:sp>
      <p:sp>
        <p:nvSpPr>
          <p:cNvPr id="51" name="Google Shape;51;p6"/>
          <p:cNvSpPr txBox="1"/>
          <p:nvPr>
            <p:ph idx="4" type="body"/>
          </p:nvPr>
        </p:nvSpPr>
        <p:spPr>
          <a:xfrm>
            <a:off x="4645025" y="2325833"/>
            <a:ext cx="4041900" cy="38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2" name="Google Shape;52;p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7"/>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57" name="Google Shape;57;p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9" name="Google Shape;59;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2" name="Google Shape;62;p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3" name="Google Shape;63;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Arial"/>
              <a:buNone/>
              <a:defRPr b="1" i="0" sz="20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66" name="Google Shape;66;p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Google Shape;67;p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9pPr>
          </a:lstStyle>
          <a:p/>
        </p:txBody>
      </p:sp>
      <p:sp>
        <p:nvSpPr>
          <p:cNvPr id="68" name="Google Shape;68;p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9" name="Google Shape;69;p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0" name="Google Shape;70;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Arial"/>
              <a:buNone/>
              <a:defRPr b="1" i="0" sz="20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73" name="Google Shape;73;p10"/>
          <p:cNvSpPr/>
          <p:nvPr>
            <p:ph idx="2" type="pic"/>
          </p:nvPr>
        </p:nvSpPr>
        <p:spPr>
          <a:xfrm>
            <a:off x="1792288" y="612775"/>
            <a:ext cx="5486400" cy="4114800"/>
          </a:xfrm>
          <a:prstGeom prst="rect">
            <a:avLst/>
          </a:prstGeom>
          <a:noFill/>
          <a:ln>
            <a:noFill/>
          </a:ln>
        </p:spPr>
        <p:txBody>
          <a:bodyPr anchorCtr="0" anchor="ctr" bIns="91425" lIns="91425" spcFirstLastPara="1" rIns="91425" wrap="square" tIns="91425">
            <a:noAutofit/>
          </a:bodyPr>
          <a:lstStyle>
            <a:lvl1pPr indent="63500" lvl="0" marL="342900" marR="0" rtl="0" algn="l">
              <a:lnSpc>
                <a:spcPct val="10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254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1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9pPr>
          </a:lstStyle>
          <a:p/>
        </p:txBody>
      </p:sp>
      <p:sp>
        <p:nvSpPr>
          <p:cNvPr id="75" name="Google Shape;75;p1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6" name="Google Shape;76;p1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7" name="Google Shape;77;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0"/>
            <a:ext cx="9144000" cy="1600200"/>
          </a:xfrm>
          <a:prstGeom prst="rect">
            <a:avLst/>
          </a:prstGeom>
          <a:noFill/>
          <a:ln>
            <a:noFill/>
          </a:ln>
        </p:spPr>
      </p:pic>
      <p:sp>
        <p:nvSpPr>
          <p:cNvPr id="11" name="Google Shape;11;p1"/>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2" name="Google Shape;12;p1"/>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6" name="Google Shape;16;p1"/>
          <p:cNvPicPr preferRelativeResize="0"/>
          <p:nvPr/>
        </p:nvPicPr>
        <p:blipFill>
          <a:blip r:embed="rId2">
            <a:alphaModFix/>
          </a:blip>
          <a:stretch>
            <a:fillRect/>
          </a:stretch>
        </p:blipFill>
        <p:spPr>
          <a:xfrm>
            <a:off x="7383300" y="150450"/>
            <a:ext cx="1399250" cy="1299300"/>
          </a:xfrm>
          <a:prstGeom prst="rect">
            <a:avLst/>
          </a:prstGeom>
          <a:noFill/>
          <a:ln>
            <a:noFill/>
          </a:ln>
        </p:spPr>
      </p:pic>
      <p:pic>
        <p:nvPicPr>
          <p:cNvPr id="17" name="Google Shape;17;p1"/>
          <p:cNvPicPr preferRelativeResize="0"/>
          <p:nvPr/>
        </p:nvPicPr>
        <p:blipFill>
          <a:blip r:embed="rId3">
            <a:alphaModFix/>
          </a:blip>
          <a:stretch>
            <a:fillRect/>
          </a:stretch>
        </p:blipFill>
        <p:spPr>
          <a:xfrm>
            <a:off x="390550" y="113575"/>
            <a:ext cx="1370149" cy="13701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8.png"/><Relationship Id="rId13" Type="http://schemas.openxmlformats.org/officeDocument/2006/relationships/image" Target="../media/image13.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1.png"/><Relationship Id="rId15" Type="http://schemas.openxmlformats.org/officeDocument/2006/relationships/image" Target="../media/image6.png"/><Relationship Id="rId14" Type="http://schemas.openxmlformats.org/officeDocument/2006/relationships/image" Target="../media/image9.png"/><Relationship Id="rId16"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12.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717518" y="3485037"/>
            <a:ext cx="77724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lang="en-US"/>
              <a:t>Internship 2020</a:t>
            </a:r>
            <a:endParaRPr/>
          </a:p>
          <a:p>
            <a:pPr indent="0" lvl="0" marL="0" marR="0" rtl="0" algn="ctr">
              <a:lnSpc>
                <a:spcPct val="100000"/>
              </a:lnSpc>
              <a:spcBef>
                <a:spcPts val="0"/>
              </a:spcBef>
              <a:spcAft>
                <a:spcPts val="0"/>
              </a:spcAft>
              <a:buClr>
                <a:schemeClr val="lt1"/>
              </a:buClr>
              <a:buFont typeface="Arial"/>
              <a:buNone/>
            </a:pPr>
            <a:r>
              <a:rPr lang="en-US" sz="3000"/>
              <a:t>A.L.I.C.E.</a:t>
            </a:r>
            <a:endParaRPr sz="3000"/>
          </a:p>
        </p:txBody>
      </p:sp>
      <p:sp>
        <p:nvSpPr>
          <p:cNvPr id="95" name="Google Shape;95;p13"/>
          <p:cNvSpPr txBox="1"/>
          <p:nvPr>
            <p:ph idx="1" type="subTitle"/>
          </p:nvPr>
        </p:nvSpPr>
        <p:spPr>
          <a:xfrm>
            <a:off x="1385554" y="51054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US" sz="2400"/>
              <a:t>Cornelius Yap, Tiffany Goh, Samuel Lye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23" name="Google Shape;223;p2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24" name="Google Shape;224;p22"/>
          <p:cNvPicPr preferRelativeResize="0"/>
          <p:nvPr/>
        </p:nvPicPr>
        <p:blipFill rotWithShape="1">
          <a:blip r:embed="rId3">
            <a:alphaModFix/>
          </a:blip>
          <a:srcRect b="7179" l="76135" r="385" t="9039"/>
          <a:stretch/>
        </p:blipFill>
        <p:spPr>
          <a:xfrm>
            <a:off x="2516100" y="1933400"/>
            <a:ext cx="4374775" cy="1896787"/>
          </a:xfrm>
          <a:prstGeom prst="rect">
            <a:avLst/>
          </a:prstGeom>
          <a:noFill/>
          <a:ln>
            <a:noFill/>
          </a:ln>
        </p:spPr>
      </p:pic>
      <p:sp>
        <p:nvSpPr>
          <p:cNvPr id="225" name="Google Shape;225;p22"/>
          <p:cNvSpPr txBox="1"/>
          <p:nvPr/>
        </p:nvSpPr>
        <p:spPr>
          <a:xfrm>
            <a:off x="457200" y="4154424"/>
            <a:ext cx="8071200" cy="12552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Classifies the document into any of the following six categories: Health, Crime, Terrorism, Finance, Politics and Tech</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32" name="Google Shape;232;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33" name="Google Shape;233;p23"/>
          <p:cNvPicPr preferRelativeResize="0"/>
          <p:nvPr/>
        </p:nvPicPr>
        <p:blipFill>
          <a:blip r:embed="rId3">
            <a:alphaModFix/>
          </a:blip>
          <a:stretch>
            <a:fillRect/>
          </a:stretch>
        </p:blipFill>
        <p:spPr>
          <a:xfrm>
            <a:off x="437938" y="1802575"/>
            <a:ext cx="8268125" cy="1966850"/>
          </a:xfrm>
          <a:prstGeom prst="rect">
            <a:avLst/>
          </a:prstGeom>
          <a:noFill/>
          <a:ln>
            <a:noFill/>
          </a:ln>
        </p:spPr>
      </p:pic>
      <p:sp>
        <p:nvSpPr>
          <p:cNvPr id="234" name="Google Shape;234;p23"/>
          <p:cNvSpPr txBox="1"/>
          <p:nvPr/>
        </p:nvSpPr>
        <p:spPr>
          <a:xfrm>
            <a:off x="457200" y="4291100"/>
            <a:ext cx="8268000" cy="15240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text summarizer takes the most important sentences of the document as the summary. Currently the default settings displays 4-5 lines as the summary</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41" name="Google Shape;241;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42" name="Google Shape;242;p24"/>
          <p:cNvPicPr preferRelativeResize="0"/>
          <p:nvPr/>
        </p:nvPicPr>
        <p:blipFill rotWithShape="1">
          <a:blip r:embed="rId3">
            <a:alphaModFix/>
          </a:blip>
          <a:srcRect b="0" l="0" r="66667" t="0"/>
          <a:stretch/>
        </p:blipFill>
        <p:spPr>
          <a:xfrm>
            <a:off x="451225" y="1837100"/>
            <a:ext cx="4230600" cy="4644475"/>
          </a:xfrm>
          <a:prstGeom prst="rect">
            <a:avLst/>
          </a:prstGeom>
          <a:noFill/>
          <a:ln>
            <a:noFill/>
          </a:ln>
        </p:spPr>
      </p:pic>
      <p:sp>
        <p:nvSpPr>
          <p:cNvPr id="243" name="Google Shape;243;p24"/>
          <p:cNvSpPr txBox="1"/>
          <p:nvPr/>
        </p:nvSpPr>
        <p:spPr>
          <a:xfrm>
            <a:off x="4776825" y="1837100"/>
            <a:ext cx="3811800" cy="30000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larger bubble represents a topic and the smaller bubbles within it represents the words that make up the topic</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user has to infer what the topic is based on the words that are given</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50" name="Google Shape;250;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51" name="Google Shape;251;p25"/>
          <p:cNvPicPr preferRelativeResize="0"/>
          <p:nvPr/>
        </p:nvPicPr>
        <p:blipFill rotWithShape="1">
          <a:blip r:embed="rId3">
            <a:alphaModFix/>
          </a:blip>
          <a:srcRect b="0" l="32855" r="33097" t="0"/>
          <a:stretch/>
        </p:blipFill>
        <p:spPr>
          <a:xfrm>
            <a:off x="292800" y="1814150"/>
            <a:ext cx="4294675" cy="4635525"/>
          </a:xfrm>
          <a:prstGeom prst="rect">
            <a:avLst/>
          </a:prstGeom>
          <a:noFill/>
          <a:ln>
            <a:noFill/>
          </a:ln>
        </p:spPr>
      </p:pic>
      <p:sp>
        <p:nvSpPr>
          <p:cNvPr id="252" name="Google Shape;252;p25"/>
          <p:cNvSpPr txBox="1"/>
          <p:nvPr>
            <p:ph idx="1" type="body"/>
          </p:nvPr>
        </p:nvSpPr>
        <p:spPr>
          <a:xfrm>
            <a:off x="4814275" y="1769300"/>
            <a:ext cx="4045200" cy="4635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40"/>
              </a:spcBef>
              <a:spcAft>
                <a:spcPts val="0"/>
              </a:spcAft>
              <a:buSzPts val="1700"/>
              <a:buChar char="●"/>
            </a:pPr>
            <a:r>
              <a:rPr lang="en-US" sz="1700"/>
              <a:t>The word cloud </a:t>
            </a:r>
            <a:r>
              <a:rPr lang="en-US" sz="1700"/>
              <a:t>is an image that is made up of the most frequent words in the document.</a:t>
            </a:r>
            <a:endParaRPr sz="1700"/>
          </a:p>
          <a:p>
            <a:pPr indent="0" lvl="0" marL="457200" rtl="0" algn="l">
              <a:lnSpc>
                <a:spcPct val="115000"/>
              </a:lnSpc>
              <a:spcBef>
                <a:spcPts val="640"/>
              </a:spcBef>
              <a:spcAft>
                <a:spcPts val="0"/>
              </a:spcAft>
              <a:buNone/>
            </a:pPr>
            <a:r>
              <a:t/>
            </a:r>
            <a:endParaRPr sz="1700"/>
          </a:p>
          <a:p>
            <a:pPr indent="-336550" lvl="0" marL="457200" rtl="0" algn="l">
              <a:lnSpc>
                <a:spcPct val="115000"/>
              </a:lnSpc>
              <a:spcBef>
                <a:spcPts val="640"/>
              </a:spcBef>
              <a:spcAft>
                <a:spcPts val="0"/>
              </a:spcAft>
              <a:buSzPts val="1700"/>
              <a:buChar char="●"/>
            </a:pPr>
            <a:r>
              <a:rPr lang="en-US" sz="1700"/>
              <a:t>The larger the words, the higher the frequency count in the document. </a:t>
            </a:r>
            <a:endParaRPr sz="1700"/>
          </a:p>
          <a:p>
            <a:pPr indent="0" lvl="0" marL="457200" rtl="0" algn="l">
              <a:lnSpc>
                <a:spcPct val="115000"/>
              </a:lnSpc>
              <a:spcBef>
                <a:spcPts val="640"/>
              </a:spcBef>
              <a:spcAft>
                <a:spcPts val="0"/>
              </a:spcAft>
              <a:buNone/>
            </a:pPr>
            <a:r>
              <a:t/>
            </a:r>
            <a:endParaRPr sz="1700"/>
          </a:p>
          <a:p>
            <a:pPr indent="0" lvl="0" marL="457200" rtl="0" algn="l">
              <a:lnSpc>
                <a:spcPct val="115000"/>
              </a:lnSpc>
              <a:spcBef>
                <a:spcPts val="640"/>
              </a:spcBef>
              <a:spcAft>
                <a:spcPts val="0"/>
              </a:spcAft>
              <a:buNone/>
            </a:pPr>
            <a:r>
              <a:t/>
            </a:r>
            <a:endParaRPr sz="1700">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59" name="Google Shape;259;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
        <p:nvSpPr>
          <p:cNvPr id="260" name="Google Shape;260;p26"/>
          <p:cNvSpPr txBox="1"/>
          <p:nvPr/>
        </p:nvSpPr>
        <p:spPr>
          <a:xfrm>
            <a:off x="4886925" y="1933485"/>
            <a:ext cx="3909900" cy="31188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sentiment graph provides more details about the positivity and subjectivity of the document.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left bar represents the positivity.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right bar represents the subjectivity.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p:txBody>
      </p:sp>
      <p:pic>
        <p:nvPicPr>
          <p:cNvPr id="261" name="Google Shape;261;p26"/>
          <p:cNvPicPr preferRelativeResize="0"/>
          <p:nvPr/>
        </p:nvPicPr>
        <p:blipFill>
          <a:blip r:embed="rId3">
            <a:alphaModFix/>
          </a:blip>
          <a:stretch>
            <a:fillRect/>
          </a:stretch>
        </p:blipFill>
        <p:spPr>
          <a:xfrm>
            <a:off x="234150" y="1760900"/>
            <a:ext cx="3238500" cy="4352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68" name="Google Shape;268;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69" name="Google Shape;269;p27"/>
          <p:cNvPicPr preferRelativeResize="0"/>
          <p:nvPr/>
        </p:nvPicPr>
        <p:blipFill>
          <a:blip r:embed="rId3">
            <a:alphaModFix/>
          </a:blip>
          <a:stretch>
            <a:fillRect/>
          </a:stretch>
        </p:blipFill>
        <p:spPr>
          <a:xfrm>
            <a:off x="152400" y="1774200"/>
            <a:ext cx="8839200" cy="2885258"/>
          </a:xfrm>
          <a:prstGeom prst="rect">
            <a:avLst/>
          </a:prstGeom>
          <a:noFill/>
          <a:ln>
            <a:noFill/>
          </a:ln>
        </p:spPr>
      </p:pic>
      <p:sp>
        <p:nvSpPr>
          <p:cNvPr id="270" name="Google Shape;270;p27"/>
          <p:cNvSpPr txBox="1"/>
          <p:nvPr/>
        </p:nvSpPr>
        <p:spPr>
          <a:xfrm>
            <a:off x="590550" y="4877200"/>
            <a:ext cx="7962900" cy="1749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US" sz="1700"/>
              <a:t>The Document Sentiment Table shows the sentiment towards the entity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US" sz="1700"/>
              <a:t>The Document Sentiment Word Cloud highlights the positive and negative words surrounding the entity in the document </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77" name="Google Shape;277;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grpSp>
        <p:nvGrpSpPr>
          <p:cNvPr id="278" name="Google Shape;278;p28"/>
          <p:cNvGrpSpPr/>
          <p:nvPr/>
        </p:nvGrpSpPr>
        <p:grpSpPr>
          <a:xfrm>
            <a:off x="76499" y="1899567"/>
            <a:ext cx="5344502" cy="4275185"/>
            <a:chOff x="152400" y="1774200"/>
            <a:chExt cx="6076750" cy="4775675"/>
          </a:xfrm>
        </p:grpSpPr>
        <p:pic>
          <p:nvPicPr>
            <p:cNvPr id="279" name="Google Shape;279;p28"/>
            <p:cNvPicPr preferRelativeResize="0"/>
            <p:nvPr/>
          </p:nvPicPr>
          <p:blipFill>
            <a:blip r:embed="rId3">
              <a:alphaModFix/>
            </a:blip>
            <a:stretch>
              <a:fillRect/>
            </a:stretch>
          </p:blipFill>
          <p:spPr>
            <a:xfrm>
              <a:off x="152400" y="4145550"/>
              <a:ext cx="6076750" cy="2404325"/>
            </a:xfrm>
            <a:prstGeom prst="rect">
              <a:avLst/>
            </a:prstGeom>
            <a:noFill/>
            <a:ln>
              <a:noFill/>
            </a:ln>
          </p:spPr>
        </p:pic>
        <p:pic>
          <p:nvPicPr>
            <p:cNvPr id="280" name="Google Shape;280;p28"/>
            <p:cNvPicPr preferRelativeResize="0"/>
            <p:nvPr/>
          </p:nvPicPr>
          <p:blipFill>
            <a:blip r:embed="rId4">
              <a:alphaModFix/>
            </a:blip>
            <a:stretch>
              <a:fillRect/>
            </a:stretch>
          </p:blipFill>
          <p:spPr>
            <a:xfrm>
              <a:off x="152400" y="1774200"/>
              <a:ext cx="6076749" cy="2371350"/>
            </a:xfrm>
            <a:prstGeom prst="rect">
              <a:avLst/>
            </a:prstGeom>
            <a:noFill/>
            <a:ln>
              <a:noFill/>
            </a:ln>
          </p:spPr>
        </p:pic>
      </p:grpSp>
      <p:sp>
        <p:nvSpPr>
          <p:cNvPr id="281" name="Google Shape;281;p28"/>
          <p:cNvSpPr txBox="1"/>
          <p:nvPr/>
        </p:nvSpPr>
        <p:spPr>
          <a:xfrm>
            <a:off x="5914525" y="1998725"/>
            <a:ext cx="3130200" cy="4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txBox="1"/>
          <p:nvPr/>
        </p:nvSpPr>
        <p:spPr>
          <a:xfrm>
            <a:off x="5873725" y="2249100"/>
            <a:ext cx="3211800" cy="2066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US" sz="1700"/>
              <a:t>Sentiment analysis towards an entity is done at different </a:t>
            </a:r>
            <a:r>
              <a:rPr lang="en-US" sz="1700"/>
              <a:t>granularity</a:t>
            </a:r>
            <a:endParaRPr sz="1700"/>
          </a:p>
          <a:p>
            <a:pPr indent="-336550" lvl="1" marL="914400" rtl="0" algn="l">
              <a:spcBef>
                <a:spcPts val="0"/>
              </a:spcBef>
              <a:spcAft>
                <a:spcPts val="0"/>
              </a:spcAft>
              <a:buSzPts val="1700"/>
              <a:buChar char="○"/>
            </a:pPr>
            <a:r>
              <a:rPr lang="en-US" sz="1700"/>
              <a:t>Sentence level </a:t>
            </a:r>
            <a:endParaRPr sz="1700"/>
          </a:p>
          <a:p>
            <a:pPr indent="-336550" lvl="1" marL="914400" rtl="0" algn="l">
              <a:spcBef>
                <a:spcPts val="0"/>
              </a:spcBef>
              <a:spcAft>
                <a:spcPts val="0"/>
              </a:spcAft>
              <a:buSzPts val="1700"/>
              <a:buChar char="○"/>
            </a:pPr>
            <a:r>
              <a:rPr lang="en-US" sz="1700"/>
              <a:t>Document level </a:t>
            </a:r>
            <a:endParaRPr sz="1700"/>
          </a:p>
          <a:p>
            <a:pPr indent="-336550" lvl="1" marL="914400" rtl="0" algn="l">
              <a:spcBef>
                <a:spcPts val="0"/>
              </a:spcBef>
              <a:spcAft>
                <a:spcPts val="0"/>
              </a:spcAft>
              <a:buSzPts val="1700"/>
              <a:buChar char="○"/>
            </a:pPr>
            <a:r>
              <a:rPr lang="en-US" sz="1700"/>
              <a:t>Corpus level </a:t>
            </a:r>
            <a:r>
              <a:rPr lang="en-US" sz="1700"/>
              <a:t> </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89" name="Google Shape;289;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90" name="Google Shape;290;p29"/>
          <p:cNvPicPr preferRelativeResize="0"/>
          <p:nvPr/>
        </p:nvPicPr>
        <p:blipFill>
          <a:blip r:embed="rId3">
            <a:alphaModFix/>
          </a:blip>
          <a:stretch>
            <a:fillRect/>
          </a:stretch>
        </p:blipFill>
        <p:spPr>
          <a:xfrm>
            <a:off x="338850" y="1678725"/>
            <a:ext cx="4205208" cy="3208650"/>
          </a:xfrm>
          <a:prstGeom prst="rect">
            <a:avLst/>
          </a:prstGeom>
          <a:noFill/>
          <a:ln>
            <a:noFill/>
          </a:ln>
        </p:spPr>
      </p:pic>
      <p:pic>
        <p:nvPicPr>
          <p:cNvPr id="291" name="Google Shape;291;p29"/>
          <p:cNvPicPr preferRelativeResize="0"/>
          <p:nvPr/>
        </p:nvPicPr>
        <p:blipFill>
          <a:blip r:embed="rId4">
            <a:alphaModFix/>
          </a:blip>
          <a:stretch>
            <a:fillRect/>
          </a:stretch>
        </p:blipFill>
        <p:spPr>
          <a:xfrm>
            <a:off x="4734826" y="1678724"/>
            <a:ext cx="3839400" cy="3208650"/>
          </a:xfrm>
          <a:prstGeom prst="rect">
            <a:avLst/>
          </a:prstGeom>
          <a:noFill/>
          <a:ln>
            <a:noFill/>
          </a:ln>
        </p:spPr>
      </p:pic>
      <p:sp>
        <p:nvSpPr>
          <p:cNvPr id="292" name="Google Shape;292;p29"/>
          <p:cNvSpPr txBox="1"/>
          <p:nvPr/>
        </p:nvSpPr>
        <p:spPr>
          <a:xfrm>
            <a:off x="1117050" y="4929250"/>
            <a:ext cx="6606300" cy="17922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entity visualizer highlights named entities and their labels in a text.</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entity pie chart displays the top 10 entities within the document, so that users can focus on the most frequent entities.</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299" name="Google Shape;299;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
        <p:nvSpPr>
          <p:cNvPr id="300" name="Google Shape;300;p30"/>
          <p:cNvSpPr txBox="1"/>
          <p:nvPr/>
        </p:nvSpPr>
        <p:spPr>
          <a:xfrm>
            <a:off x="4886925" y="1760900"/>
            <a:ext cx="3909900" cy="48576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In the Overview dashboard, the relation table allows the user to know which document the relation appears in.</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In the individual document dashboard, the filtering of entities in the network graph is done by the relation table because of the smaller scale of relations in the individual documents. Also, the relation table allows the user to delete the relation if it is irrelevant.</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p:txBody>
      </p:sp>
      <p:pic>
        <p:nvPicPr>
          <p:cNvPr id="301" name="Google Shape;301;p30"/>
          <p:cNvPicPr preferRelativeResize="0"/>
          <p:nvPr/>
        </p:nvPicPr>
        <p:blipFill>
          <a:blip r:embed="rId3">
            <a:alphaModFix/>
          </a:blip>
          <a:stretch>
            <a:fillRect/>
          </a:stretch>
        </p:blipFill>
        <p:spPr>
          <a:xfrm>
            <a:off x="184800" y="1760900"/>
            <a:ext cx="4702125" cy="295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308" name="Google Shape;308;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
        <p:nvSpPr>
          <p:cNvPr id="309" name="Google Shape;309;p31"/>
          <p:cNvSpPr txBox="1"/>
          <p:nvPr/>
        </p:nvSpPr>
        <p:spPr>
          <a:xfrm>
            <a:off x="4886925" y="1760900"/>
            <a:ext cx="3909900" cy="48576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network graph displays all the entities and relations via nodes and links respectively.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The network graph has several options available to the user - 3D mode, fullscreen mode, freezing the graph so the nodes do not move, zooming in/out, and changing the link distance and charge strength between nodes. </a:t>
            </a:r>
            <a:endParaRPr sz="1700">
              <a:solidFill>
                <a:schemeClr val="dk1"/>
              </a:solidFill>
            </a:endParaRPr>
          </a:p>
          <a:p>
            <a:pPr indent="0" lvl="0" marL="457200" rtl="0" algn="just">
              <a:lnSpc>
                <a:spcPct val="115000"/>
              </a:lnSpc>
              <a:spcBef>
                <a:spcPts val="0"/>
              </a:spcBef>
              <a:spcAft>
                <a:spcPts val="0"/>
              </a:spcAft>
              <a:buNone/>
            </a:pPr>
            <a:r>
              <a:t/>
            </a:r>
            <a:endParaRPr sz="1700">
              <a:solidFill>
                <a:schemeClr val="dk1"/>
              </a:solidFill>
            </a:endParaRPr>
          </a:p>
        </p:txBody>
      </p:sp>
      <p:pic>
        <p:nvPicPr>
          <p:cNvPr id="310" name="Google Shape;310;p31"/>
          <p:cNvPicPr preferRelativeResize="0"/>
          <p:nvPr/>
        </p:nvPicPr>
        <p:blipFill>
          <a:blip r:embed="rId3">
            <a:alphaModFix/>
          </a:blip>
          <a:stretch>
            <a:fillRect/>
          </a:stretch>
        </p:blipFill>
        <p:spPr>
          <a:xfrm>
            <a:off x="206400" y="1682900"/>
            <a:ext cx="4680525" cy="2551055"/>
          </a:xfrm>
          <a:prstGeom prst="rect">
            <a:avLst/>
          </a:prstGeom>
          <a:noFill/>
          <a:ln>
            <a:noFill/>
          </a:ln>
        </p:spPr>
      </p:pic>
      <p:pic>
        <p:nvPicPr>
          <p:cNvPr id="311" name="Google Shape;311;p31"/>
          <p:cNvPicPr preferRelativeResize="0"/>
          <p:nvPr/>
        </p:nvPicPr>
        <p:blipFill>
          <a:blip r:embed="rId4">
            <a:alphaModFix/>
          </a:blip>
          <a:stretch>
            <a:fillRect/>
          </a:stretch>
        </p:blipFill>
        <p:spPr>
          <a:xfrm>
            <a:off x="206400" y="4233950"/>
            <a:ext cx="4629475" cy="250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Agenda</a:t>
            </a:r>
            <a:endParaRPr/>
          </a:p>
        </p:txBody>
      </p:sp>
      <p:sp>
        <p:nvSpPr>
          <p:cNvPr id="102" name="Google Shape;102;p14"/>
          <p:cNvSpPr txBox="1"/>
          <p:nvPr>
            <p:ph idx="1" type="body"/>
          </p:nvPr>
        </p:nvSpPr>
        <p:spPr>
          <a:xfrm>
            <a:off x="378250" y="1778700"/>
            <a:ext cx="8229600" cy="4169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300"/>
              </a:spcBef>
              <a:spcAft>
                <a:spcPts val="0"/>
              </a:spcAft>
              <a:buSzPts val="2000"/>
              <a:buAutoNum type="arabicPeriod"/>
            </a:pPr>
            <a:r>
              <a:rPr b="1" lang="en-US" sz="2000"/>
              <a:t>Overview of A.L.I.C.E.</a:t>
            </a:r>
            <a:r>
              <a:rPr lang="en-US" sz="2000"/>
              <a:t> </a:t>
            </a:r>
            <a:endParaRPr sz="2000"/>
          </a:p>
          <a:p>
            <a:pPr indent="-527050" lvl="0" marL="914400" rtl="0" algn="l">
              <a:lnSpc>
                <a:spcPct val="115000"/>
              </a:lnSpc>
              <a:spcBef>
                <a:spcPts val="300"/>
              </a:spcBef>
              <a:spcAft>
                <a:spcPts val="0"/>
              </a:spcAft>
              <a:buSzPts val="2000"/>
              <a:buChar char="-"/>
            </a:pPr>
            <a:r>
              <a:rPr lang="en-US" sz="2000"/>
              <a:t>Background - Analyzing Language Interface Created for Everyone (A.L.I.C.E.)</a:t>
            </a:r>
            <a:endParaRPr sz="2000"/>
          </a:p>
          <a:p>
            <a:pPr indent="0" lvl="0" marL="457200" rtl="0" algn="l">
              <a:lnSpc>
                <a:spcPct val="115000"/>
              </a:lnSpc>
              <a:spcBef>
                <a:spcPts val="300"/>
              </a:spcBef>
              <a:spcAft>
                <a:spcPts val="0"/>
              </a:spcAft>
              <a:buNone/>
            </a:pPr>
            <a:r>
              <a:t/>
            </a:r>
            <a:endParaRPr sz="2000"/>
          </a:p>
          <a:p>
            <a:pPr indent="-355600" lvl="0" marL="457200" rtl="0" algn="l">
              <a:lnSpc>
                <a:spcPct val="115000"/>
              </a:lnSpc>
              <a:spcBef>
                <a:spcPts val="300"/>
              </a:spcBef>
              <a:spcAft>
                <a:spcPts val="0"/>
              </a:spcAft>
              <a:buSzPts val="2000"/>
              <a:buAutoNum type="arabicPeriod"/>
            </a:pPr>
            <a:r>
              <a:rPr b="1" lang="en-US" sz="2000"/>
              <a:t>Key Components</a:t>
            </a:r>
            <a:endParaRPr b="1" sz="2000"/>
          </a:p>
          <a:p>
            <a:pPr indent="457200" lvl="0" marL="0" rtl="0" algn="l">
              <a:lnSpc>
                <a:spcPct val="115000"/>
              </a:lnSpc>
              <a:spcBef>
                <a:spcPts val="300"/>
              </a:spcBef>
              <a:spcAft>
                <a:spcPts val="0"/>
              </a:spcAft>
              <a:buNone/>
            </a:pPr>
            <a:r>
              <a:rPr lang="en-US" sz="2000"/>
              <a:t>-  </a:t>
            </a:r>
            <a:r>
              <a:rPr lang="en-US" sz="2000"/>
              <a:t>  	Frontend &amp; Visualization Tools</a:t>
            </a:r>
            <a:endParaRPr sz="2000"/>
          </a:p>
          <a:p>
            <a:pPr indent="457200" lvl="0" marL="0" rtl="0" algn="l">
              <a:lnSpc>
                <a:spcPct val="115000"/>
              </a:lnSpc>
              <a:spcBef>
                <a:spcPts val="300"/>
              </a:spcBef>
              <a:spcAft>
                <a:spcPts val="0"/>
              </a:spcAft>
              <a:buNone/>
            </a:pPr>
            <a:r>
              <a:rPr lang="en-US" sz="2000"/>
              <a:t>-   	Machine Learning Algorithms</a:t>
            </a:r>
            <a:endParaRPr sz="2000"/>
          </a:p>
          <a:p>
            <a:pPr indent="457200" lvl="0" marL="0" rtl="0" algn="l">
              <a:lnSpc>
                <a:spcPct val="115000"/>
              </a:lnSpc>
              <a:spcBef>
                <a:spcPts val="300"/>
              </a:spcBef>
              <a:spcAft>
                <a:spcPts val="0"/>
              </a:spcAft>
              <a:buNone/>
            </a:pPr>
            <a:r>
              <a:rPr lang="en-US" sz="2000"/>
              <a:t>-    	DevOps (Docker &amp; OpenShift) </a:t>
            </a:r>
            <a:endParaRPr sz="2000"/>
          </a:p>
          <a:p>
            <a:pPr indent="0" lvl="0" marL="0" rtl="0" algn="l">
              <a:lnSpc>
                <a:spcPct val="115000"/>
              </a:lnSpc>
              <a:spcBef>
                <a:spcPts val="300"/>
              </a:spcBef>
              <a:spcAft>
                <a:spcPts val="0"/>
              </a:spcAft>
              <a:buNone/>
            </a:pPr>
            <a:r>
              <a:t/>
            </a:r>
            <a:endParaRPr b="1" sz="2000"/>
          </a:p>
          <a:p>
            <a:pPr indent="-355600" lvl="0" marL="457200" rtl="0" algn="l">
              <a:lnSpc>
                <a:spcPct val="115000"/>
              </a:lnSpc>
              <a:spcBef>
                <a:spcPts val="300"/>
              </a:spcBef>
              <a:spcAft>
                <a:spcPts val="0"/>
              </a:spcAft>
              <a:buSzPts val="2000"/>
              <a:buAutoNum type="arabicPeriod"/>
            </a:pPr>
            <a:r>
              <a:rPr b="1" lang="en-US" sz="2000"/>
              <a:t>Live Demo</a:t>
            </a:r>
            <a:endParaRPr b="1" sz="2000"/>
          </a:p>
          <a:p>
            <a:pPr indent="-412750" lvl="0" marL="914400" rtl="0" algn="l">
              <a:lnSpc>
                <a:spcPct val="115000"/>
              </a:lnSpc>
              <a:spcBef>
                <a:spcPts val="300"/>
              </a:spcBef>
              <a:spcAft>
                <a:spcPts val="0"/>
              </a:spcAft>
              <a:buSzPts val="2000"/>
              <a:buChar char="-"/>
            </a:pPr>
            <a:r>
              <a:rPr lang="en-US" sz="2000"/>
              <a:t>Walkthrough of Use Case</a:t>
            </a:r>
            <a:endParaRPr sz="2000"/>
          </a:p>
          <a:p>
            <a:pPr indent="-412750" lvl="0" marL="914400" rtl="0" algn="l">
              <a:lnSpc>
                <a:spcPct val="115000"/>
              </a:lnSpc>
              <a:spcBef>
                <a:spcPts val="300"/>
              </a:spcBef>
              <a:spcAft>
                <a:spcPts val="0"/>
              </a:spcAft>
              <a:buSzPts val="2000"/>
              <a:buChar char="-"/>
            </a:pPr>
            <a:r>
              <a:rPr lang="en-US" sz="2000"/>
              <a:t>Live Demo</a:t>
            </a:r>
            <a:endParaRPr sz="2000"/>
          </a:p>
          <a:p>
            <a:pPr indent="0" lvl="0" marL="457200" rtl="0" algn="l">
              <a:lnSpc>
                <a:spcPct val="115000"/>
              </a:lnSpc>
              <a:spcBef>
                <a:spcPts val="300"/>
              </a:spcBef>
              <a:spcAft>
                <a:spcPts val="0"/>
              </a:spcAft>
              <a:buNone/>
            </a:pPr>
            <a:r>
              <a:t/>
            </a:r>
            <a:endParaRPr sz="2000"/>
          </a:p>
        </p:txBody>
      </p:sp>
      <p:sp>
        <p:nvSpPr>
          <p:cNvPr id="103" name="Google Shape;103;p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Walkthrough of Use Case</a:t>
            </a:r>
            <a:endParaRPr/>
          </a:p>
        </p:txBody>
      </p:sp>
      <p:sp>
        <p:nvSpPr>
          <p:cNvPr id="318" name="Google Shape;318;p3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319" name="Google Shape;319;p32"/>
          <p:cNvPicPr preferRelativeResize="0"/>
          <p:nvPr/>
        </p:nvPicPr>
        <p:blipFill rotWithShape="1">
          <a:blip r:embed="rId3">
            <a:alphaModFix/>
          </a:blip>
          <a:srcRect b="10023" l="0" r="0" t="0"/>
          <a:stretch/>
        </p:blipFill>
        <p:spPr>
          <a:xfrm>
            <a:off x="642500" y="1764525"/>
            <a:ext cx="7616900" cy="3471575"/>
          </a:xfrm>
          <a:prstGeom prst="rect">
            <a:avLst/>
          </a:prstGeom>
          <a:noFill/>
          <a:ln>
            <a:noFill/>
          </a:ln>
        </p:spPr>
      </p:pic>
      <p:sp>
        <p:nvSpPr>
          <p:cNvPr id="320" name="Google Shape;320;p32"/>
          <p:cNvSpPr txBox="1"/>
          <p:nvPr/>
        </p:nvSpPr>
        <p:spPr>
          <a:xfrm>
            <a:off x="457200" y="5268250"/>
            <a:ext cx="7987500" cy="19185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Shows how closely related each document is to each other. The closer the distance between the document node in the graph, the more similar the documents are.</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US" sz="1700">
                <a:solidFill>
                  <a:schemeClr val="dk1"/>
                </a:solidFill>
              </a:rPr>
              <a:t>Chapter 2 and 3 are similar in topic, where both are talking about media, internet in Malaysia and possibility its impact on freedom</a:t>
            </a:r>
            <a:endParaRPr sz="17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Live Demo</a:t>
            </a:r>
            <a:endParaRPr/>
          </a:p>
        </p:txBody>
      </p:sp>
      <p:sp>
        <p:nvSpPr>
          <p:cNvPr id="327" name="Google Shape;327;p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328" name="Google Shape;328;p33"/>
          <p:cNvPicPr preferRelativeResize="0"/>
          <p:nvPr/>
        </p:nvPicPr>
        <p:blipFill>
          <a:blip r:embed="rId3">
            <a:alphaModFix/>
          </a:blip>
          <a:stretch>
            <a:fillRect/>
          </a:stretch>
        </p:blipFill>
        <p:spPr>
          <a:xfrm>
            <a:off x="821224" y="2675350"/>
            <a:ext cx="7501550" cy="3681000"/>
          </a:xfrm>
          <a:prstGeom prst="rect">
            <a:avLst/>
          </a:prstGeom>
          <a:noFill/>
          <a:ln>
            <a:noFill/>
          </a:ln>
        </p:spPr>
      </p:pic>
      <p:sp>
        <p:nvSpPr>
          <p:cNvPr id="329" name="Google Shape;329;p33"/>
          <p:cNvSpPr txBox="1"/>
          <p:nvPr/>
        </p:nvSpPr>
        <p:spPr>
          <a:xfrm>
            <a:off x="730650" y="1895050"/>
            <a:ext cx="7987500" cy="191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1700">
                <a:solidFill>
                  <a:schemeClr val="dk1"/>
                </a:solidFill>
              </a:rPr>
              <a:t>Politics in Cyberspace: New Media in Malaysia</a:t>
            </a:r>
            <a:endParaRPr b="1" sz="17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type="ctrTitle"/>
          </p:nvPr>
        </p:nvSpPr>
        <p:spPr>
          <a:xfrm>
            <a:off x="717518" y="3485037"/>
            <a:ext cx="77724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lang="en-US"/>
              <a:t>Internship 2020</a:t>
            </a:r>
            <a:endParaRPr/>
          </a:p>
          <a:p>
            <a:pPr indent="0" lvl="0" marL="0" marR="0" rtl="0" algn="ctr">
              <a:lnSpc>
                <a:spcPct val="100000"/>
              </a:lnSpc>
              <a:spcBef>
                <a:spcPts val="0"/>
              </a:spcBef>
              <a:spcAft>
                <a:spcPts val="0"/>
              </a:spcAft>
              <a:buClr>
                <a:schemeClr val="lt1"/>
              </a:buClr>
              <a:buFont typeface="Arial"/>
              <a:buNone/>
            </a:pPr>
            <a:r>
              <a:rPr lang="en-US" sz="3000"/>
              <a:t>A.L.I.C.E.</a:t>
            </a:r>
            <a:endParaRPr sz="3000"/>
          </a:p>
        </p:txBody>
      </p:sp>
      <p:sp>
        <p:nvSpPr>
          <p:cNvPr id="335" name="Google Shape;335;p34"/>
          <p:cNvSpPr txBox="1"/>
          <p:nvPr>
            <p:ph idx="1" type="subTitle"/>
          </p:nvPr>
        </p:nvSpPr>
        <p:spPr>
          <a:xfrm>
            <a:off x="1385554" y="51054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US" sz="2400"/>
              <a:t>Thank you!</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Challenges</a:t>
            </a:r>
            <a:endParaRPr/>
          </a:p>
        </p:txBody>
      </p:sp>
      <p:sp>
        <p:nvSpPr>
          <p:cNvPr id="342" name="Google Shape;342;p35"/>
          <p:cNvSpPr txBox="1"/>
          <p:nvPr>
            <p:ph idx="12" type="sldNum"/>
          </p:nvPr>
        </p:nvSpPr>
        <p:spPr>
          <a:xfrm>
            <a:off x="6284259"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343" name="Google Shape;343;p35"/>
          <p:cNvPicPr preferRelativeResize="0"/>
          <p:nvPr/>
        </p:nvPicPr>
        <p:blipFill>
          <a:blip r:embed="rId3">
            <a:alphaModFix/>
          </a:blip>
          <a:stretch>
            <a:fillRect/>
          </a:stretch>
        </p:blipFill>
        <p:spPr>
          <a:xfrm>
            <a:off x="1120559" y="3269175"/>
            <a:ext cx="3478437" cy="3086249"/>
          </a:xfrm>
          <a:prstGeom prst="rect">
            <a:avLst/>
          </a:prstGeom>
          <a:noFill/>
          <a:ln>
            <a:noFill/>
          </a:ln>
        </p:spPr>
      </p:pic>
      <p:sp>
        <p:nvSpPr>
          <p:cNvPr id="344" name="Google Shape;344;p35"/>
          <p:cNvSpPr txBox="1"/>
          <p:nvPr/>
        </p:nvSpPr>
        <p:spPr>
          <a:xfrm>
            <a:off x="1001050" y="1736175"/>
            <a:ext cx="7494600" cy="153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600">
                <a:solidFill>
                  <a:srgbClr val="434343"/>
                </a:solidFill>
              </a:rPr>
              <a:t>“In school, I was taught how to read computer language. In my internship, I teach a computer how to read human language”</a:t>
            </a:r>
            <a:endParaRPr b="1" sz="2600">
              <a:solidFill>
                <a:srgbClr val="434343"/>
              </a:solidFill>
            </a:endParaRPr>
          </a:p>
        </p:txBody>
      </p:sp>
      <p:pic>
        <p:nvPicPr>
          <p:cNvPr id="345" name="Google Shape;345;p35"/>
          <p:cNvPicPr preferRelativeResize="0"/>
          <p:nvPr/>
        </p:nvPicPr>
        <p:blipFill>
          <a:blip r:embed="rId4">
            <a:alphaModFix/>
          </a:blip>
          <a:stretch>
            <a:fillRect/>
          </a:stretch>
        </p:blipFill>
        <p:spPr>
          <a:xfrm>
            <a:off x="5405573" y="3449950"/>
            <a:ext cx="2718486" cy="2906400"/>
          </a:xfrm>
          <a:prstGeom prst="rect">
            <a:avLst/>
          </a:prstGeom>
          <a:noFill/>
          <a:ln>
            <a:noFill/>
          </a:ln>
        </p:spPr>
      </p:pic>
      <p:sp>
        <p:nvSpPr>
          <p:cNvPr id="346" name="Google Shape;346;p35"/>
          <p:cNvSpPr txBox="1"/>
          <p:nvPr/>
        </p:nvSpPr>
        <p:spPr>
          <a:xfrm rot="2502251">
            <a:off x="7598789" y="3879149"/>
            <a:ext cx="424330" cy="8900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rgbClr val="FF0000"/>
                </a:solidFill>
              </a:rPr>
              <a:t>?</a:t>
            </a:r>
            <a:endParaRPr b="1" sz="3500">
              <a:solidFill>
                <a:srgbClr val="FF0000"/>
              </a:solidFill>
            </a:endParaRPr>
          </a:p>
        </p:txBody>
      </p:sp>
      <p:sp>
        <p:nvSpPr>
          <p:cNvPr id="347" name="Google Shape;347;p35"/>
          <p:cNvSpPr txBox="1"/>
          <p:nvPr/>
        </p:nvSpPr>
        <p:spPr>
          <a:xfrm>
            <a:off x="7966677" y="5738851"/>
            <a:ext cx="4242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t>?</a:t>
            </a:r>
            <a:endParaRPr b="1" sz="3500"/>
          </a:p>
        </p:txBody>
      </p:sp>
      <p:sp>
        <p:nvSpPr>
          <p:cNvPr id="348" name="Google Shape;348;p35"/>
          <p:cNvSpPr txBox="1"/>
          <p:nvPr/>
        </p:nvSpPr>
        <p:spPr>
          <a:xfrm rot="-2700000">
            <a:off x="5295169" y="4295552"/>
            <a:ext cx="424264" cy="89010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rgbClr val="FF0000"/>
                </a:solidFill>
              </a:rPr>
              <a:t>?</a:t>
            </a:r>
            <a:endParaRPr b="1" sz="3500">
              <a:solidFill>
                <a:srgbClr val="FF0000"/>
              </a:solidFill>
            </a:endParaRPr>
          </a:p>
        </p:txBody>
      </p:sp>
      <p:sp>
        <p:nvSpPr>
          <p:cNvPr id="349" name="Google Shape;349;p35"/>
          <p:cNvSpPr txBox="1"/>
          <p:nvPr/>
        </p:nvSpPr>
        <p:spPr>
          <a:xfrm rot="692417">
            <a:off x="7138867" y="3122939"/>
            <a:ext cx="424379" cy="8900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rgbClr val="FF0000"/>
                </a:solidFill>
              </a:rPr>
              <a:t>?</a:t>
            </a:r>
            <a:endParaRPr b="1" sz="3500">
              <a:solidFill>
                <a:srgbClr val="FF0000"/>
              </a:solidFill>
            </a:endParaRPr>
          </a:p>
        </p:txBody>
      </p:sp>
      <p:sp>
        <p:nvSpPr>
          <p:cNvPr id="350" name="Google Shape;350;p35"/>
          <p:cNvSpPr txBox="1"/>
          <p:nvPr/>
        </p:nvSpPr>
        <p:spPr>
          <a:xfrm rot="-2000496">
            <a:off x="5684178" y="3391249"/>
            <a:ext cx="424104" cy="8902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rgbClr val="FF0000"/>
                </a:solidFill>
              </a:rPr>
              <a:t>?</a:t>
            </a:r>
            <a:endParaRPr b="1" sz="35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p:nvPr/>
        </p:nvSpPr>
        <p:spPr>
          <a:xfrm>
            <a:off x="0" y="1584325"/>
            <a:ext cx="9144000" cy="5273700"/>
          </a:xfrm>
          <a:prstGeom prst="rect">
            <a:avLst/>
          </a:prstGeom>
          <a:solidFill>
            <a:srgbClr val="E57C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Learnings</a:t>
            </a:r>
            <a:endParaRPr/>
          </a:p>
        </p:txBody>
      </p:sp>
      <p:sp>
        <p:nvSpPr>
          <p:cNvPr id="358" name="Google Shape;358;p3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359" name="Google Shape;359;p36"/>
          <p:cNvPicPr preferRelativeResize="0"/>
          <p:nvPr/>
        </p:nvPicPr>
        <p:blipFill>
          <a:blip r:embed="rId3">
            <a:alphaModFix/>
          </a:blip>
          <a:stretch>
            <a:fillRect/>
          </a:stretch>
        </p:blipFill>
        <p:spPr>
          <a:xfrm>
            <a:off x="618227" y="2232251"/>
            <a:ext cx="8202149" cy="3938733"/>
          </a:xfrm>
          <a:prstGeom prst="rect">
            <a:avLst/>
          </a:prstGeom>
          <a:noFill/>
          <a:ln>
            <a:noFill/>
          </a:ln>
        </p:spPr>
      </p:pic>
      <p:pic>
        <p:nvPicPr>
          <p:cNvPr id="360" name="Google Shape;360;p36"/>
          <p:cNvPicPr preferRelativeResize="0"/>
          <p:nvPr/>
        </p:nvPicPr>
        <p:blipFill>
          <a:blip r:embed="rId4">
            <a:alphaModFix/>
          </a:blip>
          <a:stretch>
            <a:fillRect/>
          </a:stretch>
        </p:blipFill>
        <p:spPr>
          <a:xfrm>
            <a:off x="187575" y="1724625"/>
            <a:ext cx="2133601" cy="725126"/>
          </a:xfrm>
          <a:prstGeom prst="rect">
            <a:avLst/>
          </a:prstGeom>
          <a:noFill/>
          <a:ln>
            <a:noFill/>
          </a:ln>
        </p:spPr>
      </p:pic>
      <p:pic>
        <p:nvPicPr>
          <p:cNvPr id="361" name="Google Shape;361;p36"/>
          <p:cNvPicPr preferRelativeResize="0"/>
          <p:nvPr/>
        </p:nvPicPr>
        <p:blipFill>
          <a:blip r:embed="rId5">
            <a:alphaModFix/>
          </a:blip>
          <a:stretch>
            <a:fillRect/>
          </a:stretch>
        </p:blipFill>
        <p:spPr>
          <a:xfrm>
            <a:off x="3489063" y="1584331"/>
            <a:ext cx="2454795" cy="630050"/>
          </a:xfrm>
          <a:prstGeom prst="rect">
            <a:avLst/>
          </a:prstGeom>
          <a:noFill/>
          <a:ln>
            <a:noFill/>
          </a:ln>
        </p:spPr>
      </p:pic>
      <p:pic>
        <p:nvPicPr>
          <p:cNvPr id="362" name="Google Shape;362;p36"/>
          <p:cNvPicPr preferRelativeResize="0"/>
          <p:nvPr/>
        </p:nvPicPr>
        <p:blipFill>
          <a:blip r:embed="rId6">
            <a:alphaModFix/>
          </a:blip>
          <a:stretch>
            <a:fillRect/>
          </a:stretch>
        </p:blipFill>
        <p:spPr>
          <a:xfrm>
            <a:off x="7054240" y="1296783"/>
            <a:ext cx="2517230" cy="1417350"/>
          </a:xfrm>
          <a:prstGeom prst="rect">
            <a:avLst/>
          </a:prstGeom>
          <a:noFill/>
          <a:ln>
            <a:noFill/>
          </a:ln>
        </p:spPr>
      </p:pic>
      <p:pic>
        <p:nvPicPr>
          <p:cNvPr id="363" name="Google Shape;363;p36"/>
          <p:cNvPicPr preferRelativeResize="0"/>
          <p:nvPr/>
        </p:nvPicPr>
        <p:blipFill>
          <a:blip r:embed="rId7">
            <a:alphaModFix/>
          </a:blip>
          <a:stretch>
            <a:fillRect/>
          </a:stretch>
        </p:blipFill>
        <p:spPr>
          <a:xfrm>
            <a:off x="124742" y="3504857"/>
            <a:ext cx="2011459" cy="2011459"/>
          </a:xfrm>
          <a:prstGeom prst="rect">
            <a:avLst/>
          </a:prstGeom>
          <a:noFill/>
          <a:ln>
            <a:noFill/>
          </a:ln>
        </p:spPr>
      </p:pic>
      <p:pic>
        <p:nvPicPr>
          <p:cNvPr id="364" name="Google Shape;364;p36"/>
          <p:cNvPicPr preferRelativeResize="0"/>
          <p:nvPr/>
        </p:nvPicPr>
        <p:blipFill>
          <a:blip r:embed="rId8">
            <a:alphaModFix/>
          </a:blip>
          <a:stretch>
            <a:fillRect/>
          </a:stretch>
        </p:blipFill>
        <p:spPr>
          <a:xfrm>
            <a:off x="3633192" y="6170975"/>
            <a:ext cx="2011450" cy="675857"/>
          </a:xfrm>
          <a:prstGeom prst="rect">
            <a:avLst/>
          </a:prstGeom>
          <a:noFill/>
          <a:ln>
            <a:noFill/>
          </a:ln>
        </p:spPr>
      </p:pic>
      <p:pic>
        <p:nvPicPr>
          <p:cNvPr id="365" name="Google Shape;365;p36"/>
          <p:cNvPicPr preferRelativeResize="0"/>
          <p:nvPr/>
        </p:nvPicPr>
        <p:blipFill>
          <a:blip r:embed="rId9">
            <a:alphaModFix/>
          </a:blip>
          <a:stretch>
            <a:fillRect/>
          </a:stretch>
        </p:blipFill>
        <p:spPr>
          <a:xfrm>
            <a:off x="7349658" y="3835420"/>
            <a:ext cx="1319899" cy="807600"/>
          </a:xfrm>
          <a:prstGeom prst="rect">
            <a:avLst/>
          </a:prstGeom>
          <a:noFill/>
          <a:ln>
            <a:noFill/>
          </a:ln>
        </p:spPr>
      </p:pic>
      <p:pic>
        <p:nvPicPr>
          <p:cNvPr id="366" name="Google Shape;366;p36"/>
          <p:cNvPicPr preferRelativeResize="0"/>
          <p:nvPr/>
        </p:nvPicPr>
        <p:blipFill>
          <a:blip r:embed="rId10">
            <a:alphaModFix/>
          </a:blip>
          <a:stretch>
            <a:fillRect/>
          </a:stretch>
        </p:blipFill>
        <p:spPr>
          <a:xfrm>
            <a:off x="311643" y="6235225"/>
            <a:ext cx="1738625" cy="5473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Learnings</a:t>
            </a:r>
            <a:endParaRPr/>
          </a:p>
        </p:txBody>
      </p:sp>
      <p:sp>
        <p:nvSpPr>
          <p:cNvPr id="373" name="Google Shape;373;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374" name="Google Shape;374;p37"/>
          <p:cNvPicPr preferRelativeResize="0"/>
          <p:nvPr/>
        </p:nvPicPr>
        <p:blipFill>
          <a:blip r:embed="rId3">
            <a:alphaModFix/>
          </a:blip>
          <a:stretch>
            <a:fillRect/>
          </a:stretch>
        </p:blipFill>
        <p:spPr>
          <a:xfrm>
            <a:off x="-28755" y="1595075"/>
            <a:ext cx="9144000" cy="47314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Background</a:t>
            </a:r>
            <a:endParaRPr/>
          </a:p>
        </p:txBody>
      </p:sp>
      <p:sp>
        <p:nvSpPr>
          <p:cNvPr id="110" name="Google Shape;110;p15"/>
          <p:cNvSpPr txBox="1"/>
          <p:nvPr>
            <p:ph idx="1" type="body"/>
          </p:nvPr>
        </p:nvSpPr>
        <p:spPr>
          <a:xfrm>
            <a:off x="457200" y="1981250"/>
            <a:ext cx="8229600" cy="41451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40"/>
              </a:spcBef>
              <a:spcAft>
                <a:spcPts val="0"/>
              </a:spcAft>
              <a:buSzPts val="1700"/>
              <a:buChar char="●"/>
            </a:pPr>
            <a:r>
              <a:rPr lang="en-US" sz="1700"/>
              <a:t>Automatic text summarization methods are greatly needed to address the ever-growing amount of text data available online to both better help discover relevant information and to consume relevant information faster.</a:t>
            </a:r>
            <a:endParaRPr sz="1700"/>
          </a:p>
          <a:p>
            <a:pPr indent="0" lvl="0" marL="457200" rtl="0" algn="l">
              <a:lnSpc>
                <a:spcPct val="115000"/>
              </a:lnSpc>
              <a:spcBef>
                <a:spcPts val="640"/>
              </a:spcBef>
              <a:spcAft>
                <a:spcPts val="0"/>
              </a:spcAft>
              <a:buNone/>
            </a:pPr>
            <a:r>
              <a:t/>
            </a:r>
            <a:endParaRPr sz="1700"/>
          </a:p>
          <a:p>
            <a:pPr indent="-336550" lvl="0" marL="457200" rtl="0" algn="l">
              <a:lnSpc>
                <a:spcPct val="115000"/>
              </a:lnSpc>
              <a:spcBef>
                <a:spcPts val="640"/>
              </a:spcBef>
              <a:spcAft>
                <a:spcPts val="0"/>
              </a:spcAft>
              <a:buSzPts val="1700"/>
              <a:buChar char="●"/>
            </a:pPr>
            <a:r>
              <a:rPr lang="en-US" sz="1700"/>
              <a:t>Analyzing Language Interface Created for Everyone (</a:t>
            </a:r>
            <a:r>
              <a:rPr lang="en-US" sz="1700"/>
              <a:t>A.L.I.C.E.) is purposed to summarize text documents and output informative visualization displays that quickly and easily communicate the contents of the text to the user.</a:t>
            </a:r>
            <a:br>
              <a:rPr lang="en-US" sz="1700"/>
            </a:br>
            <a:br>
              <a:rPr lang="en-US" sz="1700">
                <a:highlight>
                  <a:srgbClr val="FFFFFF"/>
                </a:highlight>
              </a:rPr>
            </a:br>
            <a:endParaRPr sz="1700">
              <a:highlight>
                <a:srgbClr val="FFFFFF"/>
              </a:highlight>
            </a:endParaRPr>
          </a:p>
          <a:p>
            <a:pPr indent="-336550" lvl="0" marL="457200" rtl="0" algn="l">
              <a:lnSpc>
                <a:spcPct val="115000"/>
              </a:lnSpc>
              <a:spcBef>
                <a:spcPts val="0"/>
              </a:spcBef>
              <a:spcAft>
                <a:spcPts val="0"/>
              </a:spcAft>
              <a:buSzPts val="1700"/>
              <a:buChar char="●"/>
            </a:pPr>
            <a:r>
              <a:rPr lang="en-US" sz="1700">
                <a:highlight>
                  <a:srgbClr val="FFFFFF"/>
                </a:highlight>
              </a:rPr>
              <a:t>The key components of A.L.I.C.E. are the Frontend (React, D3), Backend (Flask, Machine Learning models), as well as DevOps (Docker, Openshift).</a:t>
            </a:r>
            <a:endParaRPr sz="1700">
              <a:highlight>
                <a:srgbClr val="FFFFFF"/>
              </a:highlight>
            </a:endParaRPr>
          </a:p>
        </p:txBody>
      </p:sp>
      <p:sp>
        <p:nvSpPr>
          <p:cNvPr id="111" name="Google Shape;111;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6"/>
          <p:cNvPicPr preferRelativeResize="0"/>
          <p:nvPr/>
        </p:nvPicPr>
        <p:blipFill>
          <a:blip r:embed="rId3">
            <a:alphaModFix/>
          </a:blip>
          <a:stretch>
            <a:fillRect/>
          </a:stretch>
        </p:blipFill>
        <p:spPr>
          <a:xfrm>
            <a:off x="3778147" y="3056385"/>
            <a:ext cx="1579800" cy="789900"/>
          </a:xfrm>
          <a:prstGeom prst="rect">
            <a:avLst/>
          </a:prstGeom>
          <a:noFill/>
          <a:ln>
            <a:noFill/>
          </a:ln>
        </p:spPr>
      </p:pic>
      <p:sp>
        <p:nvSpPr>
          <p:cNvPr id="118" name="Google Shape;118;p16"/>
          <p:cNvSpPr/>
          <p:nvPr/>
        </p:nvSpPr>
        <p:spPr>
          <a:xfrm>
            <a:off x="3771054" y="2554600"/>
            <a:ext cx="1564500" cy="1506600"/>
          </a:xfrm>
          <a:prstGeom prst="can">
            <a:avLst>
              <a:gd fmla="val 2500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535725" y="2457950"/>
            <a:ext cx="2282400" cy="3675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lang="en-US"/>
              <a:t>Key Components</a:t>
            </a:r>
            <a:endParaRPr/>
          </a:p>
        </p:txBody>
      </p:sp>
      <p:sp>
        <p:nvSpPr>
          <p:cNvPr id="121" name="Google Shape;121;p16"/>
          <p:cNvSpPr txBox="1"/>
          <p:nvPr>
            <p:ph idx="12" type="sldNum"/>
          </p:nvPr>
        </p:nvSpPr>
        <p:spPr>
          <a:xfrm>
            <a:off x="6612425" y="6198475"/>
            <a:ext cx="2133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22" name="Google Shape;122;p16"/>
          <p:cNvPicPr preferRelativeResize="0"/>
          <p:nvPr/>
        </p:nvPicPr>
        <p:blipFill>
          <a:blip r:embed="rId4">
            <a:alphaModFix/>
          </a:blip>
          <a:stretch>
            <a:fillRect/>
          </a:stretch>
        </p:blipFill>
        <p:spPr>
          <a:xfrm>
            <a:off x="1216760" y="2624300"/>
            <a:ext cx="920325" cy="920325"/>
          </a:xfrm>
          <a:prstGeom prst="rect">
            <a:avLst/>
          </a:prstGeom>
          <a:noFill/>
          <a:ln>
            <a:noFill/>
          </a:ln>
        </p:spPr>
      </p:pic>
      <p:sp>
        <p:nvSpPr>
          <p:cNvPr id="123" name="Google Shape;123;p16"/>
          <p:cNvSpPr/>
          <p:nvPr/>
        </p:nvSpPr>
        <p:spPr>
          <a:xfrm>
            <a:off x="3430800" y="4483200"/>
            <a:ext cx="2282400" cy="1650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325875" y="2457950"/>
            <a:ext cx="2282400" cy="3675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6"/>
          <p:cNvPicPr preferRelativeResize="0"/>
          <p:nvPr/>
        </p:nvPicPr>
        <p:blipFill rotWithShape="1">
          <a:blip r:embed="rId5">
            <a:alphaModFix/>
          </a:blip>
          <a:srcRect b="23012" l="11050" r="10745" t="20362"/>
          <a:stretch/>
        </p:blipFill>
        <p:spPr>
          <a:xfrm>
            <a:off x="894663" y="4456625"/>
            <a:ext cx="1564500" cy="664375"/>
          </a:xfrm>
          <a:prstGeom prst="rect">
            <a:avLst/>
          </a:prstGeom>
          <a:noFill/>
          <a:ln>
            <a:noFill/>
          </a:ln>
        </p:spPr>
      </p:pic>
      <p:sp>
        <p:nvSpPr>
          <p:cNvPr id="126" name="Google Shape;126;p16"/>
          <p:cNvSpPr txBox="1"/>
          <p:nvPr/>
        </p:nvSpPr>
        <p:spPr>
          <a:xfrm>
            <a:off x="576225" y="6304850"/>
            <a:ext cx="22419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2865788" y="3233400"/>
            <a:ext cx="876300" cy="194400"/>
          </a:xfrm>
          <a:prstGeom prst="lef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16"/>
          <p:cNvPicPr preferRelativeResize="0"/>
          <p:nvPr/>
        </p:nvPicPr>
        <p:blipFill rotWithShape="1">
          <a:blip r:embed="rId6">
            <a:alphaModFix/>
          </a:blip>
          <a:srcRect b="22268" l="19490" r="51072" t="19052"/>
          <a:stretch/>
        </p:blipFill>
        <p:spPr>
          <a:xfrm>
            <a:off x="6928100" y="3076400"/>
            <a:ext cx="1156450" cy="968200"/>
          </a:xfrm>
          <a:prstGeom prst="rect">
            <a:avLst/>
          </a:prstGeom>
          <a:noFill/>
          <a:ln>
            <a:noFill/>
          </a:ln>
        </p:spPr>
      </p:pic>
      <p:pic>
        <p:nvPicPr>
          <p:cNvPr id="129" name="Google Shape;129;p16"/>
          <p:cNvPicPr preferRelativeResize="0"/>
          <p:nvPr/>
        </p:nvPicPr>
        <p:blipFill rotWithShape="1">
          <a:blip r:embed="rId6">
            <a:alphaModFix/>
          </a:blip>
          <a:srcRect b="36100" l="47100" r="20040" t="30727"/>
          <a:stretch/>
        </p:blipFill>
        <p:spPr>
          <a:xfrm>
            <a:off x="6821625" y="2591875"/>
            <a:ext cx="1290925" cy="547350"/>
          </a:xfrm>
          <a:prstGeom prst="rect">
            <a:avLst/>
          </a:prstGeom>
          <a:noFill/>
          <a:ln>
            <a:noFill/>
          </a:ln>
        </p:spPr>
      </p:pic>
      <p:pic>
        <p:nvPicPr>
          <p:cNvPr id="130" name="Google Shape;130;p16"/>
          <p:cNvPicPr preferRelativeResize="0"/>
          <p:nvPr/>
        </p:nvPicPr>
        <p:blipFill>
          <a:blip r:embed="rId7">
            <a:alphaModFix/>
          </a:blip>
          <a:stretch>
            <a:fillRect/>
          </a:stretch>
        </p:blipFill>
        <p:spPr>
          <a:xfrm>
            <a:off x="827863" y="3726950"/>
            <a:ext cx="1738625" cy="547345"/>
          </a:xfrm>
          <a:prstGeom prst="rect">
            <a:avLst/>
          </a:prstGeom>
          <a:noFill/>
          <a:ln>
            <a:noFill/>
          </a:ln>
        </p:spPr>
      </p:pic>
      <p:pic>
        <p:nvPicPr>
          <p:cNvPr id="131" name="Google Shape;131;p16"/>
          <p:cNvPicPr preferRelativeResize="0"/>
          <p:nvPr/>
        </p:nvPicPr>
        <p:blipFill>
          <a:blip r:embed="rId8">
            <a:alphaModFix/>
          </a:blip>
          <a:stretch>
            <a:fillRect/>
          </a:stretch>
        </p:blipFill>
        <p:spPr>
          <a:xfrm>
            <a:off x="1051713" y="5192276"/>
            <a:ext cx="1290924" cy="789887"/>
          </a:xfrm>
          <a:prstGeom prst="rect">
            <a:avLst/>
          </a:prstGeom>
          <a:noFill/>
          <a:ln>
            <a:noFill/>
          </a:ln>
        </p:spPr>
      </p:pic>
      <p:sp>
        <p:nvSpPr>
          <p:cNvPr id="132" name="Google Shape;132;p16"/>
          <p:cNvSpPr txBox="1"/>
          <p:nvPr/>
        </p:nvSpPr>
        <p:spPr>
          <a:xfrm>
            <a:off x="567175" y="6166700"/>
            <a:ext cx="22419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t>Frontend and Visualization</a:t>
            </a:r>
            <a:endParaRPr sz="1600"/>
          </a:p>
        </p:txBody>
      </p:sp>
      <p:sp>
        <p:nvSpPr>
          <p:cNvPr id="133" name="Google Shape;133;p16"/>
          <p:cNvSpPr txBox="1"/>
          <p:nvPr/>
        </p:nvSpPr>
        <p:spPr>
          <a:xfrm>
            <a:off x="3451050" y="4020050"/>
            <a:ext cx="22419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t>Database</a:t>
            </a:r>
            <a:endParaRPr sz="1600"/>
          </a:p>
        </p:txBody>
      </p:sp>
      <p:pic>
        <p:nvPicPr>
          <p:cNvPr id="134" name="Google Shape;134;p16"/>
          <p:cNvPicPr preferRelativeResize="0"/>
          <p:nvPr/>
        </p:nvPicPr>
        <p:blipFill>
          <a:blip r:embed="rId9">
            <a:alphaModFix/>
          </a:blip>
          <a:stretch>
            <a:fillRect/>
          </a:stretch>
        </p:blipFill>
        <p:spPr>
          <a:xfrm>
            <a:off x="6684850" y="4170800"/>
            <a:ext cx="1642956" cy="402000"/>
          </a:xfrm>
          <a:prstGeom prst="rect">
            <a:avLst/>
          </a:prstGeom>
          <a:noFill/>
          <a:ln>
            <a:noFill/>
          </a:ln>
        </p:spPr>
      </p:pic>
      <p:pic>
        <p:nvPicPr>
          <p:cNvPr id="135" name="Google Shape;135;p16"/>
          <p:cNvPicPr preferRelativeResize="0"/>
          <p:nvPr/>
        </p:nvPicPr>
        <p:blipFill rotWithShape="1">
          <a:blip r:embed="rId10">
            <a:alphaModFix/>
          </a:blip>
          <a:srcRect b="0" l="0" r="0" t="0"/>
          <a:stretch/>
        </p:blipFill>
        <p:spPr>
          <a:xfrm>
            <a:off x="3539450" y="4671350"/>
            <a:ext cx="1881262" cy="1351750"/>
          </a:xfrm>
          <a:prstGeom prst="rect">
            <a:avLst/>
          </a:prstGeom>
          <a:noFill/>
          <a:ln>
            <a:noFill/>
          </a:ln>
        </p:spPr>
      </p:pic>
      <p:sp>
        <p:nvSpPr>
          <p:cNvPr id="136" name="Google Shape;136;p16"/>
          <p:cNvSpPr/>
          <p:nvPr/>
        </p:nvSpPr>
        <p:spPr>
          <a:xfrm>
            <a:off x="2866163" y="5211000"/>
            <a:ext cx="516600" cy="194400"/>
          </a:xfrm>
          <a:prstGeom prst="lef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5761238" y="5250025"/>
            <a:ext cx="516600" cy="194400"/>
          </a:xfrm>
          <a:prstGeom prst="lef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txBox="1"/>
          <p:nvPr/>
        </p:nvSpPr>
        <p:spPr>
          <a:xfrm>
            <a:off x="3451050" y="6151700"/>
            <a:ext cx="22419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t>Backend</a:t>
            </a:r>
            <a:endParaRPr sz="1600"/>
          </a:p>
        </p:txBody>
      </p:sp>
      <p:sp>
        <p:nvSpPr>
          <p:cNvPr id="139" name="Google Shape;139;p16"/>
          <p:cNvSpPr txBox="1"/>
          <p:nvPr/>
        </p:nvSpPr>
        <p:spPr>
          <a:xfrm>
            <a:off x="6484038" y="6151700"/>
            <a:ext cx="22419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t>Machine Learning Models</a:t>
            </a:r>
            <a:endParaRPr sz="1600"/>
          </a:p>
        </p:txBody>
      </p:sp>
      <p:pic>
        <p:nvPicPr>
          <p:cNvPr id="140" name="Google Shape;140;p16"/>
          <p:cNvPicPr preferRelativeResize="0"/>
          <p:nvPr/>
        </p:nvPicPr>
        <p:blipFill>
          <a:blip r:embed="rId11">
            <a:alphaModFix/>
          </a:blip>
          <a:stretch>
            <a:fillRect/>
          </a:stretch>
        </p:blipFill>
        <p:spPr>
          <a:xfrm>
            <a:off x="6501000" y="5242163"/>
            <a:ext cx="753950" cy="753950"/>
          </a:xfrm>
          <a:prstGeom prst="rect">
            <a:avLst/>
          </a:prstGeom>
          <a:noFill/>
          <a:ln>
            <a:noFill/>
          </a:ln>
        </p:spPr>
      </p:pic>
      <p:pic>
        <p:nvPicPr>
          <p:cNvPr id="141" name="Google Shape;141;p16"/>
          <p:cNvPicPr preferRelativeResize="0"/>
          <p:nvPr/>
        </p:nvPicPr>
        <p:blipFill>
          <a:blip r:embed="rId12">
            <a:alphaModFix/>
          </a:blip>
          <a:stretch>
            <a:fillRect/>
          </a:stretch>
        </p:blipFill>
        <p:spPr>
          <a:xfrm>
            <a:off x="7179588" y="4698995"/>
            <a:ext cx="574999" cy="625499"/>
          </a:xfrm>
          <a:prstGeom prst="rect">
            <a:avLst/>
          </a:prstGeom>
          <a:noFill/>
          <a:ln>
            <a:noFill/>
          </a:ln>
        </p:spPr>
      </p:pic>
      <p:pic>
        <p:nvPicPr>
          <p:cNvPr id="142" name="Google Shape;142;p16"/>
          <p:cNvPicPr preferRelativeResize="0"/>
          <p:nvPr/>
        </p:nvPicPr>
        <p:blipFill>
          <a:blip r:embed="rId13">
            <a:alphaModFix/>
          </a:blip>
          <a:stretch>
            <a:fillRect/>
          </a:stretch>
        </p:blipFill>
        <p:spPr>
          <a:xfrm>
            <a:off x="7361175" y="5450700"/>
            <a:ext cx="1156450" cy="412138"/>
          </a:xfrm>
          <a:prstGeom prst="rect">
            <a:avLst/>
          </a:prstGeom>
          <a:noFill/>
          <a:ln>
            <a:noFill/>
          </a:ln>
        </p:spPr>
      </p:pic>
      <p:sp>
        <p:nvSpPr>
          <p:cNvPr id="143" name="Google Shape;143;p16"/>
          <p:cNvSpPr/>
          <p:nvPr/>
        </p:nvSpPr>
        <p:spPr>
          <a:xfrm>
            <a:off x="535750" y="1739450"/>
            <a:ext cx="8072400" cy="5475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6"/>
          <p:cNvPicPr preferRelativeResize="0"/>
          <p:nvPr/>
        </p:nvPicPr>
        <p:blipFill>
          <a:blip r:embed="rId14">
            <a:alphaModFix/>
          </a:blip>
          <a:stretch>
            <a:fillRect/>
          </a:stretch>
        </p:blipFill>
        <p:spPr>
          <a:xfrm>
            <a:off x="3697838" y="1747352"/>
            <a:ext cx="1564474" cy="531683"/>
          </a:xfrm>
          <a:prstGeom prst="rect">
            <a:avLst/>
          </a:prstGeom>
          <a:noFill/>
          <a:ln>
            <a:noFill/>
          </a:ln>
        </p:spPr>
      </p:pic>
      <p:pic>
        <p:nvPicPr>
          <p:cNvPr id="145" name="Google Shape;145;p16"/>
          <p:cNvPicPr preferRelativeResize="0"/>
          <p:nvPr/>
        </p:nvPicPr>
        <p:blipFill>
          <a:blip r:embed="rId15">
            <a:alphaModFix/>
          </a:blip>
          <a:stretch>
            <a:fillRect/>
          </a:stretch>
        </p:blipFill>
        <p:spPr>
          <a:xfrm>
            <a:off x="827875" y="1731388"/>
            <a:ext cx="2071458" cy="531675"/>
          </a:xfrm>
          <a:prstGeom prst="rect">
            <a:avLst/>
          </a:prstGeom>
          <a:noFill/>
          <a:ln>
            <a:noFill/>
          </a:ln>
        </p:spPr>
      </p:pic>
      <p:pic>
        <p:nvPicPr>
          <p:cNvPr id="146" name="Google Shape;146;p16"/>
          <p:cNvPicPr preferRelativeResize="0"/>
          <p:nvPr/>
        </p:nvPicPr>
        <p:blipFill>
          <a:blip r:embed="rId16">
            <a:alphaModFix/>
          </a:blip>
          <a:stretch>
            <a:fillRect/>
          </a:stretch>
        </p:blipFill>
        <p:spPr>
          <a:xfrm>
            <a:off x="5890348" y="1337325"/>
            <a:ext cx="2703475" cy="135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Walkthrough of Use Case</a:t>
            </a:r>
            <a:endParaRPr/>
          </a:p>
        </p:txBody>
      </p:sp>
      <p:sp>
        <p:nvSpPr>
          <p:cNvPr id="153" name="Google Shape;153;p1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154" name="Google Shape;154;p17"/>
          <p:cNvPicPr preferRelativeResize="0"/>
          <p:nvPr/>
        </p:nvPicPr>
        <p:blipFill>
          <a:blip r:embed="rId3">
            <a:alphaModFix/>
          </a:blip>
          <a:stretch>
            <a:fillRect/>
          </a:stretch>
        </p:blipFill>
        <p:spPr>
          <a:xfrm>
            <a:off x="485625" y="1802025"/>
            <a:ext cx="8363795" cy="45543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Walkthrough of Use Case</a:t>
            </a:r>
            <a:endParaRPr/>
          </a:p>
        </p:txBody>
      </p:sp>
      <p:sp>
        <p:nvSpPr>
          <p:cNvPr id="161" name="Google Shape;161;p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162" name="Google Shape;162;p18"/>
          <p:cNvPicPr preferRelativeResize="0"/>
          <p:nvPr/>
        </p:nvPicPr>
        <p:blipFill>
          <a:blip r:embed="rId3">
            <a:alphaModFix/>
          </a:blip>
          <a:stretch>
            <a:fillRect/>
          </a:stretch>
        </p:blipFill>
        <p:spPr>
          <a:xfrm>
            <a:off x="497900" y="1803925"/>
            <a:ext cx="8301400" cy="450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Walkthrough of Use Case</a:t>
            </a:r>
            <a:endParaRPr/>
          </a:p>
        </p:txBody>
      </p:sp>
      <p:sp>
        <p:nvSpPr>
          <p:cNvPr id="169" name="Google Shape;169;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170" name="Google Shape;170;p19"/>
          <p:cNvPicPr preferRelativeResize="0"/>
          <p:nvPr/>
        </p:nvPicPr>
        <p:blipFill rotWithShape="1">
          <a:blip r:embed="rId3">
            <a:alphaModFix/>
          </a:blip>
          <a:srcRect b="10522" l="0" r="0" t="0"/>
          <a:stretch/>
        </p:blipFill>
        <p:spPr>
          <a:xfrm>
            <a:off x="410450" y="1802125"/>
            <a:ext cx="8276350" cy="401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0"/>
          <p:cNvGrpSpPr/>
          <p:nvPr/>
        </p:nvGrpSpPr>
        <p:grpSpPr>
          <a:xfrm>
            <a:off x="4121444" y="79458"/>
            <a:ext cx="4781806" cy="6699075"/>
            <a:chOff x="4058519" y="117570"/>
            <a:chExt cx="4781806" cy="6699075"/>
          </a:xfrm>
        </p:grpSpPr>
        <p:pic>
          <p:nvPicPr>
            <p:cNvPr id="178" name="Google Shape;178;p20"/>
            <p:cNvPicPr preferRelativeResize="0"/>
            <p:nvPr/>
          </p:nvPicPr>
          <p:blipFill>
            <a:blip r:embed="rId3">
              <a:alphaModFix/>
            </a:blip>
            <a:stretch>
              <a:fillRect/>
            </a:stretch>
          </p:blipFill>
          <p:spPr>
            <a:xfrm>
              <a:off x="4065810" y="2841687"/>
              <a:ext cx="4774223" cy="1092005"/>
            </a:xfrm>
            <a:prstGeom prst="rect">
              <a:avLst/>
            </a:prstGeom>
            <a:noFill/>
            <a:ln>
              <a:noFill/>
            </a:ln>
          </p:spPr>
        </p:pic>
        <p:pic>
          <p:nvPicPr>
            <p:cNvPr id="179" name="Google Shape;179;p20"/>
            <p:cNvPicPr preferRelativeResize="0"/>
            <p:nvPr/>
          </p:nvPicPr>
          <p:blipFill>
            <a:blip r:embed="rId4">
              <a:alphaModFix/>
            </a:blip>
            <a:stretch>
              <a:fillRect/>
            </a:stretch>
          </p:blipFill>
          <p:spPr>
            <a:xfrm>
              <a:off x="4062179" y="3924380"/>
              <a:ext cx="4774218" cy="1502411"/>
            </a:xfrm>
            <a:prstGeom prst="rect">
              <a:avLst/>
            </a:prstGeom>
            <a:noFill/>
            <a:ln>
              <a:noFill/>
            </a:ln>
          </p:spPr>
        </p:pic>
        <p:pic>
          <p:nvPicPr>
            <p:cNvPr id="180" name="Google Shape;180;p20"/>
            <p:cNvPicPr preferRelativeResize="0"/>
            <p:nvPr/>
          </p:nvPicPr>
          <p:blipFill>
            <a:blip r:embed="rId5">
              <a:alphaModFix/>
            </a:blip>
            <a:stretch>
              <a:fillRect/>
            </a:stretch>
          </p:blipFill>
          <p:spPr>
            <a:xfrm>
              <a:off x="4058519" y="5323619"/>
              <a:ext cx="4781520" cy="1493027"/>
            </a:xfrm>
            <a:prstGeom prst="rect">
              <a:avLst/>
            </a:prstGeom>
            <a:noFill/>
            <a:ln>
              <a:noFill/>
            </a:ln>
          </p:spPr>
        </p:pic>
        <p:pic>
          <p:nvPicPr>
            <p:cNvPr id="181" name="Google Shape;181;p20"/>
            <p:cNvPicPr preferRelativeResize="0"/>
            <p:nvPr/>
          </p:nvPicPr>
          <p:blipFill>
            <a:blip r:embed="rId6">
              <a:alphaModFix/>
            </a:blip>
            <a:stretch>
              <a:fillRect/>
            </a:stretch>
          </p:blipFill>
          <p:spPr>
            <a:xfrm>
              <a:off x="4065825" y="1675126"/>
              <a:ext cx="4774500" cy="1166550"/>
            </a:xfrm>
            <a:prstGeom prst="rect">
              <a:avLst/>
            </a:prstGeom>
            <a:noFill/>
            <a:ln>
              <a:noFill/>
            </a:ln>
          </p:spPr>
        </p:pic>
        <p:pic>
          <p:nvPicPr>
            <p:cNvPr id="182" name="Google Shape;182;p20"/>
            <p:cNvPicPr preferRelativeResize="0"/>
            <p:nvPr/>
          </p:nvPicPr>
          <p:blipFill>
            <a:blip r:embed="rId7">
              <a:alphaModFix/>
            </a:blip>
            <a:stretch>
              <a:fillRect/>
            </a:stretch>
          </p:blipFill>
          <p:spPr>
            <a:xfrm>
              <a:off x="4065813" y="117570"/>
              <a:ext cx="4774215" cy="1557558"/>
            </a:xfrm>
            <a:prstGeom prst="rect">
              <a:avLst/>
            </a:prstGeom>
            <a:noFill/>
            <a:ln>
              <a:noFill/>
            </a:ln>
          </p:spPr>
        </p:pic>
      </p:grpSp>
      <p:sp>
        <p:nvSpPr>
          <p:cNvPr id="183" name="Google Shape;183;p20"/>
          <p:cNvSpPr/>
          <p:nvPr/>
        </p:nvSpPr>
        <p:spPr>
          <a:xfrm>
            <a:off x="4121450" y="79450"/>
            <a:ext cx="4781700" cy="50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4121450" y="583150"/>
            <a:ext cx="4781700" cy="103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121450" y="1621150"/>
            <a:ext cx="4781700" cy="1164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4121500" y="2785150"/>
            <a:ext cx="4781700" cy="103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121500" y="3823150"/>
            <a:ext cx="4781700" cy="149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121500" y="5315350"/>
            <a:ext cx="4781700" cy="146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0"/>
          <p:cNvCxnSpPr/>
          <p:nvPr/>
        </p:nvCxnSpPr>
        <p:spPr>
          <a:xfrm flipH="1" rot="10800000">
            <a:off x="2684100" y="432275"/>
            <a:ext cx="1328700" cy="10800"/>
          </a:xfrm>
          <a:prstGeom prst="straightConnector1">
            <a:avLst/>
          </a:prstGeom>
          <a:noFill/>
          <a:ln cap="flat" cmpd="sng" w="19050">
            <a:solidFill>
              <a:schemeClr val="dk2"/>
            </a:solidFill>
            <a:prstDash val="solid"/>
            <a:round/>
            <a:headEnd len="med" w="med" type="none"/>
            <a:tailEnd len="med" w="med" type="triangle"/>
          </a:ln>
        </p:spPr>
      </p:cxnSp>
      <p:cxnSp>
        <p:nvCxnSpPr>
          <p:cNvPr id="190" name="Google Shape;190;p20"/>
          <p:cNvCxnSpPr/>
          <p:nvPr/>
        </p:nvCxnSpPr>
        <p:spPr>
          <a:xfrm flipH="1" rot="10800000">
            <a:off x="2684100" y="1096750"/>
            <a:ext cx="1328700" cy="10800"/>
          </a:xfrm>
          <a:prstGeom prst="straightConnector1">
            <a:avLst/>
          </a:prstGeom>
          <a:noFill/>
          <a:ln cap="flat" cmpd="sng" w="19050">
            <a:solidFill>
              <a:schemeClr val="dk2"/>
            </a:solidFill>
            <a:prstDash val="solid"/>
            <a:round/>
            <a:headEnd len="med" w="med" type="none"/>
            <a:tailEnd len="med" w="med" type="triangle"/>
          </a:ln>
        </p:spPr>
      </p:cxnSp>
      <p:cxnSp>
        <p:nvCxnSpPr>
          <p:cNvPr id="191" name="Google Shape;191;p20"/>
          <p:cNvCxnSpPr/>
          <p:nvPr/>
        </p:nvCxnSpPr>
        <p:spPr>
          <a:xfrm flipH="1" rot="10800000">
            <a:off x="2684100" y="2197750"/>
            <a:ext cx="1328700" cy="10800"/>
          </a:xfrm>
          <a:prstGeom prst="straightConnector1">
            <a:avLst/>
          </a:prstGeom>
          <a:noFill/>
          <a:ln cap="flat" cmpd="sng" w="19050">
            <a:solidFill>
              <a:schemeClr val="dk2"/>
            </a:solidFill>
            <a:prstDash val="solid"/>
            <a:round/>
            <a:headEnd len="med" w="med" type="none"/>
            <a:tailEnd len="med" w="med" type="triangle"/>
          </a:ln>
        </p:spPr>
      </p:cxnSp>
      <p:cxnSp>
        <p:nvCxnSpPr>
          <p:cNvPr id="192" name="Google Shape;192;p20"/>
          <p:cNvCxnSpPr/>
          <p:nvPr/>
        </p:nvCxnSpPr>
        <p:spPr>
          <a:xfrm flipH="1" rot="10800000">
            <a:off x="2684100" y="3298750"/>
            <a:ext cx="1328700" cy="10800"/>
          </a:xfrm>
          <a:prstGeom prst="straightConnector1">
            <a:avLst/>
          </a:prstGeom>
          <a:noFill/>
          <a:ln cap="flat" cmpd="sng" w="19050">
            <a:solidFill>
              <a:schemeClr val="dk2"/>
            </a:solidFill>
            <a:prstDash val="solid"/>
            <a:round/>
            <a:headEnd len="med" w="med" type="none"/>
            <a:tailEnd len="med" w="med" type="triangle"/>
          </a:ln>
        </p:spPr>
      </p:cxnSp>
      <p:cxnSp>
        <p:nvCxnSpPr>
          <p:cNvPr id="193" name="Google Shape;193;p20"/>
          <p:cNvCxnSpPr/>
          <p:nvPr/>
        </p:nvCxnSpPr>
        <p:spPr>
          <a:xfrm flipH="1" rot="10800000">
            <a:off x="2684100" y="4563850"/>
            <a:ext cx="1328700" cy="10800"/>
          </a:xfrm>
          <a:prstGeom prst="straightConnector1">
            <a:avLst/>
          </a:prstGeom>
          <a:noFill/>
          <a:ln cap="flat" cmpd="sng" w="19050">
            <a:solidFill>
              <a:schemeClr val="dk2"/>
            </a:solidFill>
            <a:prstDash val="solid"/>
            <a:round/>
            <a:headEnd len="med" w="med" type="none"/>
            <a:tailEnd len="med" w="med" type="triangle"/>
          </a:ln>
        </p:spPr>
      </p:cxnSp>
      <p:cxnSp>
        <p:nvCxnSpPr>
          <p:cNvPr id="194" name="Google Shape;194;p20"/>
          <p:cNvCxnSpPr/>
          <p:nvPr/>
        </p:nvCxnSpPr>
        <p:spPr>
          <a:xfrm flipH="1" rot="10800000">
            <a:off x="2684100" y="6041500"/>
            <a:ext cx="1328700" cy="10800"/>
          </a:xfrm>
          <a:prstGeom prst="straightConnector1">
            <a:avLst/>
          </a:prstGeom>
          <a:noFill/>
          <a:ln cap="flat" cmpd="sng" w="19050">
            <a:solidFill>
              <a:schemeClr val="dk2"/>
            </a:solidFill>
            <a:prstDash val="solid"/>
            <a:round/>
            <a:headEnd len="med" w="med" type="none"/>
            <a:tailEnd len="med" w="med" type="triangle"/>
          </a:ln>
        </p:spPr>
      </p:cxnSp>
      <p:sp>
        <p:nvSpPr>
          <p:cNvPr id="195" name="Google Shape;195;p20"/>
          <p:cNvSpPr/>
          <p:nvPr/>
        </p:nvSpPr>
        <p:spPr>
          <a:xfrm>
            <a:off x="204775" y="221300"/>
            <a:ext cx="2296500" cy="50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nvSpPr>
        <p:spPr>
          <a:xfrm>
            <a:off x="800375" y="308000"/>
            <a:ext cx="19191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Key Data</a:t>
            </a:r>
            <a:endParaRPr b="1"/>
          </a:p>
        </p:txBody>
      </p:sp>
      <p:sp>
        <p:nvSpPr>
          <p:cNvPr id="197" name="Google Shape;197;p20"/>
          <p:cNvSpPr/>
          <p:nvPr/>
        </p:nvSpPr>
        <p:spPr>
          <a:xfrm>
            <a:off x="202750" y="939950"/>
            <a:ext cx="2296500" cy="82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nvSpPr>
        <p:spPr>
          <a:xfrm>
            <a:off x="440725" y="992050"/>
            <a:ext cx="16989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txBox="1"/>
          <p:nvPr/>
        </p:nvSpPr>
        <p:spPr>
          <a:xfrm>
            <a:off x="355150" y="937000"/>
            <a:ext cx="19191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Topic Modelling, Word Cloud, Sentiment Graph</a:t>
            </a:r>
            <a:endParaRPr b="1"/>
          </a:p>
        </p:txBody>
      </p:sp>
      <p:sp>
        <p:nvSpPr>
          <p:cNvPr id="200" name="Google Shape;200;p20"/>
          <p:cNvSpPr/>
          <p:nvPr/>
        </p:nvSpPr>
        <p:spPr>
          <a:xfrm>
            <a:off x="202750" y="1962250"/>
            <a:ext cx="2296500" cy="82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nvSpPr>
        <p:spPr>
          <a:xfrm>
            <a:off x="355150" y="2053850"/>
            <a:ext cx="20694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Aspect-based sentiment Analysis </a:t>
            </a:r>
            <a:endParaRPr b="1"/>
          </a:p>
        </p:txBody>
      </p:sp>
      <p:sp>
        <p:nvSpPr>
          <p:cNvPr id="202" name="Google Shape;202;p20"/>
          <p:cNvSpPr/>
          <p:nvPr/>
        </p:nvSpPr>
        <p:spPr>
          <a:xfrm>
            <a:off x="204775" y="2984550"/>
            <a:ext cx="2296500" cy="82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nvSpPr>
        <p:spPr>
          <a:xfrm>
            <a:off x="355150" y="3007850"/>
            <a:ext cx="21414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Named Entity Recognition, Relation Extraction </a:t>
            </a:r>
            <a:endParaRPr b="1"/>
          </a:p>
        </p:txBody>
      </p:sp>
      <p:sp>
        <p:nvSpPr>
          <p:cNvPr id="204" name="Google Shape;204;p20"/>
          <p:cNvSpPr/>
          <p:nvPr/>
        </p:nvSpPr>
        <p:spPr>
          <a:xfrm>
            <a:off x="218125" y="4121900"/>
            <a:ext cx="2296500" cy="82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204775" y="5635450"/>
            <a:ext cx="2296500" cy="82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txBox="1"/>
          <p:nvPr/>
        </p:nvSpPr>
        <p:spPr>
          <a:xfrm>
            <a:off x="391150" y="4278250"/>
            <a:ext cx="20694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Network Graph </a:t>
            </a:r>
            <a:endParaRPr b="1"/>
          </a:p>
        </p:txBody>
      </p:sp>
      <p:sp>
        <p:nvSpPr>
          <p:cNvPr id="207" name="Google Shape;207;p20"/>
          <p:cNvSpPr txBox="1"/>
          <p:nvPr/>
        </p:nvSpPr>
        <p:spPr>
          <a:xfrm>
            <a:off x="295675" y="5755900"/>
            <a:ext cx="21414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Document Clustering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Walkthrough of Use Case</a:t>
            </a:r>
            <a:endParaRPr/>
          </a:p>
        </p:txBody>
      </p:sp>
      <p:sp>
        <p:nvSpPr>
          <p:cNvPr id="214" name="Google Shape;214;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15" name="Google Shape;215;p21"/>
          <p:cNvPicPr preferRelativeResize="0"/>
          <p:nvPr/>
        </p:nvPicPr>
        <p:blipFill>
          <a:blip r:embed="rId3">
            <a:alphaModFix/>
          </a:blip>
          <a:stretch>
            <a:fillRect/>
          </a:stretch>
        </p:blipFill>
        <p:spPr>
          <a:xfrm>
            <a:off x="198325" y="1845325"/>
            <a:ext cx="8747351" cy="1906475"/>
          </a:xfrm>
          <a:prstGeom prst="rect">
            <a:avLst/>
          </a:prstGeom>
          <a:noFill/>
          <a:ln>
            <a:noFill/>
          </a:ln>
        </p:spPr>
      </p:pic>
      <p:sp>
        <p:nvSpPr>
          <p:cNvPr id="216" name="Google Shape;216;p21"/>
          <p:cNvSpPr txBox="1"/>
          <p:nvPr>
            <p:ph idx="1" type="body"/>
          </p:nvPr>
        </p:nvSpPr>
        <p:spPr>
          <a:xfrm>
            <a:off x="457200" y="3853700"/>
            <a:ext cx="8229600" cy="22725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40"/>
              </a:spcBef>
              <a:spcAft>
                <a:spcPts val="0"/>
              </a:spcAft>
              <a:buSzPts val="1700"/>
              <a:buChar char="●"/>
            </a:pPr>
            <a:r>
              <a:rPr lang="en-US" sz="1700"/>
              <a:t>The key data provides a simple summary of the entire document or chapter.</a:t>
            </a:r>
            <a:endParaRPr sz="1700"/>
          </a:p>
          <a:p>
            <a:pPr indent="0" lvl="0" marL="0" rtl="0" algn="l">
              <a:lnSpc>
                <a:spcPct val="115000"/>
              </a:lnSpc>
              <a:spcBef>
                <a:spcPts val="640"/>
              </a:spcBef>
              <a:spcAft>
                <a:spcPts val="0"/>
              </a:spcAft>
              <a:buNone/>
            </a:pPr>
            <a:r>
              <a:t/>
            </a:r>
            <a:endParaRPr sz="1700"/>
          </a:p>
          <a:p>
            <a:pPr indent="-336550" lvl="0" marL="457200" rtl="0" algn="l">
              <a:lnSpc>
                <a:spcPct val="115000"/>
              </a:lnSpc>
              <a:spcBef>
                <a:spcPts val="640"/>
              </a:spcBef>
              <a:spcAft>
                <a:spcPts val="0"/>
              </a:spcAft>
              <a:buSzPts val="1700"/>
              <a:buChar char="●"/>
            </a:pPr>
            <a:r>
              <a:rPr lang="en-US" sz="1700"/>
              <a:t>For example, Chapter 6 of the document has 8288 words, has a positive sentiment, is written objectively, and has the classification of crime, terrorism, politics, and technology.</a:t>
            </a:r>
            <a:endParaRPr sz="1700"/>
          </a:p>
          <a:p>
            <a:pPr indent="0" lvl="0" marL="457200" rtl="0" algn="l">
              <a:lnSpc>
                <a:spcPct val="115000"/>
              </a:lnSpc>
              <a:spcBef>
                <a:spcPts val="640"/>
              </a:spcBef>
              <a:spcAft>
                <a:spcPts val="0"/>
              </a:spcAft>
              <a:buNone/>
            </a:pPr>
            <a:r>
              <a:t/>
            </a:r>
            <a:endParaRPr sz="1700">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DBF_ppt_Template">
  <a:themeElements>
    <a:clrScheme name="Office">
      <a:dk1>
        <a:srgbClr val="000000"/>
      </a:dk1>
      <a:lt1>
        <a:srgbClr val="FFFFFF"/>
      </a:lt1>
      <a:dk2>
        <a:srgbClr val="2A346F"/>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